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55"/>
  </p:notesMasterIdLst>
  <p:handoutMasterIdLst>
    <p:handoutMasterId r:id="rId56"/>
  </p:handoutMasterIdLst>
  <p:sldIdLst>
    <p:sldId id="325" r:id="rId3"/>
    <p:sldId id="260" r:id="rId4"/>
    <p:sldId id="622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51" r:id="rId33"/>
    <p:sldId id="652" r:id="rId34"/>
    <p:sldId id="653" r:id="rId35"/>
    <p:sldId id="654" r:id="rId36"/>
    <p:sldId id="612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70" r:id="rId52"/>
    <p:sldId id="669" r:id="rId53"/>
    <p:sldId id="671" r:id="rId54"/>
  </p:sldIdLst>
  <p:sldSz cx="12190413" cy="6859588"/>
  <p:notesSz cx="6858000" cy="9144000"/>
  <p:custDataLst>
    <p:tags r:id="rId57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256">
          <p15:clr>
            <a:srgbClr val="A4A3A4"/>
          </p15:clr>
        </p15:guide>
        <p15:guide id="3" pos="6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晓娟" initials="wan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4AD"/>
    <a:srgbClr val="1369B2"/>
    <a:srgbClr val="595959"/>
    <a:srgbClr val="006BBC"/>
    <a:srgbClr val="1FB071"/>
    <a:srgbClr val="63B0E3"/>
    <a:srgbClr val="FAFAFA"/>
    <a:srgbClr val="F2F2F2"/>
    <a:srgbClr val="0075CC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2" autoAdjust="0"/>
    <p:restoredTop sz="53435" autoAdjust="0"/>
  </p:normalViewPr>
  <p:slideViewPr>
    <p:cSldViewPr>
      <p:cViewPr varScale="1">
        <p:scale>
          <a:sx n="80" d="100"/>
          <a:sy n="80" d="100"/>
        </p:scale>
        <p:origin x="432" y="62"/>
      </p:cViewPr>
      <p:guideLst>
        <p:guide orient="horz" pos="2123"/>
        <p:guide pos="256"/>
        <p:guide pos="6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3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89D76-D0A8-47F9-9812-FC68C0896B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DBF4E4-709C-4455-A3C5-B4559EE37E22}">
      <dgm:prSet/>
      <dgm:spPr/>
      <dgm:t>
        <a:bodyPr/>
        <a:lstStyle/>
        <a:p>
          <a:r>
            <a:rPr lang="en-US"/>
            <a:t>1.</a:t>
          </a:r>
          <a:r>
            <a:rPr lang="zh-CN"/>
            <a:t>客户近一年的价值图和客户价值图大体上很相似，大多数人分布在0~100的范围内。另外，由于两个特征分布上非常接近，后面可以对customer_value_profit和ctrip_profits进行相关性分析验证，如果相关系数很大，可以考虑进行PCA降维。</a:t>
          </a:r>
          <a:endParaRPr lang="en-US"/>
        </a:p>
      </dgm:t>
    </dgm:pt>
    <dgm:pt modelId="{A7AFF4D1-7A14-430E-85C3-EC64C6E92A6F}" type="parTrans" cxnId="{BC64A677-37DF-42A6-88BE-24C4B18364B8}">
      <dgm:prSet/>
      <dgm:spPr/>
      <dgm:t>
        <a:bodyPr/>
        <a:lstStyle/>
        <a:p>
          <a:endParaRPr lang="en-US"/>
        </a:p>
      </dgm:t>
    </dgm:pt>
    <dgm:pt modelId="{B6AF7C34-223C-4F72-B0B9-CEB670C4CD2A}" type="sibTrans" cxnId="{BC64A677-37DF-42A6-88BE-24C4B18364B8}">
      <dgm:prSet/>
      <dgm:spPr/>
      <dgm:t>
        <a:bodyPr/>
        <a:lstStyle/>
        <a:p>
          <a:endParaRPr lang="en-US"/>
        </a:p>
      </dgm:t>
    </dgm:pt>
    <dgm:pt modelId="{B9909221-708B-4F1E-BC67-111629CC92E5}">
      <dgm:prSet/>
      <dgm:spPr/>
      <dgm:t>
        <a:bodyPr/>
        <a:lstStyle/>
        <a:p>
          <a:r>
            <a:rPr lang="en-US"/>
            <a:t>2.</a:t>
          </a:r>
          <a:r>
            <a:rPr lang="zh-CN"/>
            <a:t>不排除有些客户价值非常大，峰值达到了600，这些客户都可以在之后的分析中重点观察，因为他们是非常有“价值”的。但是这些峰值过大的客户，数据可能存在极值点过大的情况，因此需要对数据进一步处理。</a:t>
          </a:r>
          <a:endParaRPr lang="en-US"/>
        </a:p>
      </dgm:t>
    </dgm:pt>
    <dgm:pt modelId="{B1EEB103-2247-40C1-AF1C-64D1EC3D555A}" type="parTrans" cxnId="{93B67E90-7871-4690-9BAB-C37F65649176}">
      <dgm:prSet/>
      <dgm:spPr/>
      <dgm:t>
        <a:bodyPr/>
        <a:lstStyle/>
        <a:p>
          <a:endParaRPr lang="en-US"/>
        </a:p>
      </dgm:t>
    </dgm:pt>
    <dgm:pt modelId="{66094FA0-FCED-43A6-9FE8-08D68CE75129}" type="sibTrans" cxnId="{93B67E90-7871-4690-9BAB-C37F65649176}">
      <dgm:prSet/>
      <dgm:spPr/>
      <dgm:t>
        <a:bodyPr/>
        <a:lstStyle/>
        <a:p>
          <a:endParaRPr lang="en-US"/>
        </a:p>
      </dgm:t>
    </dgm:pt>
    <dgm:pt modelId="{DD38F585-0EBB-4BA3-B891-A6B0782DF4B3}">
      <dgm:prSet/>
      <dgm:spPr/>
      <dgm:t>
        <a:bodyPr/>
        <a:lstStyle/>
        <a:p>
          <a:r>
            <a:rPr lang="en-US"/>
            <a:t>3.</a:t>
          </a:r>
          <a:r>
            <a:rPr lang="zh-CN"/>
            <a:t>另外，可以看出，两个字段都存在部分数据的客户价值为负，这些是异常值，需要处理。</a:t>
          </a:r>
          <a:endParaRPr lang="en-US"/>
        </a:p>
      </dgm:t>
    </dgm:pt>
    <dgm:pt modelId="{F6763A44-EC76-42A6-B664-6E498B561E04}" type="parTrans" cxnId="{4539B768-9709-47B3-9E45-22BA855937F3}">
      <dgm:prSet/>
      <dgm:spPr/>
      <dgm:t>
        <a:bodyPr/>
        <a:lstStyle/>
        <a:p>
          <a:endParaRPr lang="en-US"/>
        </a:p>
      </dgm:t>
    </dgm:pt>
    <dgm:pt modelId="{A17D7E09-95C3-4C45-9D67-450A18D88835}" type="sibTrans" cxnId="{4539B768-9709-47B3-9E45-22BA855937F3}">
      <dgm:prSet/>
      <dgm:spPr/>
      <dgm:t>
        <a:bodyPr/>
        <a:lstStyle/>
        <a:p>
          <a:endParaRPr lang="en-US"/>
        </a:p>
      </dgm:t>
    </dgm:pt>
    <dgm:pt modelId="{28966353-0D37-43DE-A7A2-FF8CD16837F4}" type="pres">
      <dgm:prSet presAssocID="{41C89D76-D0A8-47F9-9812-FC68C0896BDC}" presName="linear" presStyleCnt="0">
        <dgm:presLayoutVars>
          <dgm:animLvl val="lvl"/>
          <dgm:resizeHandles val="exact"/>
        </dgm:presLayoutVars>
      </dgm:prSet>
      <dgm:spPr/>
    </dgm:pt>
    <dgm:pt modelId="{7998AA1D-7C2C-4B7B-94F7-79110A81C648}" type="pres">
      <dgm:prSet presAssocID="{46DBF4E4-709C-4455-A3C5-B4559EE37E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97804E-A367-43B6-B1D1-A9B5976F4D04}" type="pres">
      <dgm:prSet presAssocID="{B6AF7C34-223C-4F72-B0B9-CEB670C4CD2A}" presName="spacer" presStyleCnt="0"/>
      <dgm:spPr/>
    </dgm:pt>
    <dgm:pt modelId="{D1F8F155-FB0E-4D8E-9575-FF68FC4BAACF}" type="pres">
      <dgm:prSet presAssocID="{B9909221-708B-4F1E-BC67-111629CC92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182CF5-E3F7-48FB-AA0A-741DA8DF02D1}" type="pres">
      <dgm:prSet presAssocID="{66094FA0-FCED-43A6-9FE8-08D68CE75129}" presName="spacer" presStyleCnt="0"/>
      <dgm:spPr/>
    </dgm:pt>
    <dgm:pt modelId="{D2ABEED1-1F27-40C2-84AB-ED7F8AFE0F69}" type="pres">
      <dgm:prSet presAssocID="{DD38F585-0EBB-4BA3-B891-A6B0782DF4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385C64-B47F-4851-98B8-92F2AD605A86}" type="presOf" srcId="{DD38F585-0EBB-4BA3-B891-A6B0782DF4B3}" destId="{D2ABEED1-1F27-40C2-84AB-ED7F8AFE0F69}" srcOrd="0" destOrd="0" presId="urn:microsoft.com/office/officeart/2005/8/layout/vList2"/>
    <dgm:cxn modelId="{4539B768-9709-47B3-9E45-22BA855937F3}" srcId="{41C89D76-D0A8-47F9-9812-FC68C0896BDC}" destId="{DD38F585-0EBB-4BA3-B891-A6B0782DF4B3}" srcOrd="2" destOrd="0" parTransId="{F6763A44-EC76-42A6-B664-6E498B561E04}" sibTransId="{A17D7E09-95C3-4C45-9D67-450A18D88835}"/>
    <dgm:cxn modelId="{BC64A677-37DF-42A6-88BE-24C4B18364B8}" srcId="{41C89D76-D0A8-47F9-9812-FC68C0896BDC}" destId="{46DBF4E4-709C-4455-A3C5-B4559EE37E22}" srcOrd="0" destOrd="0" parTransId="{A7AFF4D1-7A14-430E-85C3-EC64C6E92A6F}" sibTransId="{B6AF7C34-223C-4F72-B0B9-CEB670C4CD2A}"/>
    <dgm:cxn modelId="{93B67E90-7871-4690-9BAB-C37F65649176}" srcId="{41C89D76-D0A8-47F9-9812-FC68C0896BDC}" destId="{B9909221-708B-4F1E-BC67-111629CC92E5}" srcOrd="1" destOrd="0" parTransId="{B1EEB103-2247-40C1-AF1C-64D1EC3D555A}" sibTransId="{66094FA0-FCED-43A6-9FE8-08D68CE75129}"/>
    <dgm:cxn modelId="{6DD58CAB-EC92-44B2-99B5-4B9E456E8103}" type="presOf" srcId="{41C89D76-D0A8-47F9-9812-FC68C0896BDC}" destId="{28966353-0D37-43DE-A7A2-FF8CD16837F4}" srcOrd="0" destOrd="0" presId="urn:microsoft.com/office/officeart/2005/8/layout/vList2"/>
    <dgm:cxn modelId="{8E92B6D2-51B4-4758-A2E2-B4E9C7AC63C4}" type="presOf" srcId="{46DBF4E4-709C-4455-A3C5-B4559EE37E22}" destId="{7998AA1D-7C2C-4B7B-94F7-79110A81C648}" srcOrd="0" destOrd="0" presId="urn:microsoft.com/office/officeart/2005/8/layout/vList2"/>
    <dgm:cxn modelId="{43C95BDB-4716-4E0F-AB5E-BF987CD8BA80}" type="presOf" srcId="{B9909221-708B-4F1E-BC67-111629CC92E5}" destId="{D1F8F155-FB0E-4D8E-9575-FF68FC4BAACF}" srcOrd="0" destOrd="0" presId="urn:microsoft.com/office/officeart/2005/8/layout/vList2"/>
    <dgm:cxn modelId="{F4D94248-D67B-49E5-9B27-8FA396666DE6}" type="presParOf" srcId="{28966353-0D37-43DE-A7A2-FF8CD16837F4}" destId="{7998AA1D-7C2C-4B7B-94F7-79110A81C648}" srcOrd="0" destOrd="0" presId="urn:microsoft.com/office/officeart/2005/8/layout/vList2"/>
    <dgm:cxn modelId="{555C692D-1ECC-4D13-8FD9-3E3D40CC853E}" type="presParOf" srcId="{28966353-0D37-43DE-A7A2-FF8CD16837F4}" destId="{1B97804E-A367-43B6-B1D1-A9B5976F4D04}" srcOrd="1" destOrd="0" presId="urn:microsoft.com/office/officeart/2005/8/layout/vList2"/>
    <dgm:cxn modelId="{9064BC21-DFA6-4F91-B13F-FE8B9A932CD1}" type="presParOf" srcId="{28966353-0D37-43DE-A7A2-FF8CD16837F4}" destId="{D1F8F155-FB0E-4D8E-9575-FF68FC4BAACF}" srcOrd="2" destOrd="0" presId="urn:microsoft.com/office/officeart/2005/8/layout/vList2"/>
    <dgm:cxn modelId="{F635E9D4-1B10-4877-A4B2-B13AD0245C01}" type="presParOf" srcId="{28966353-0D37-43DE-A7A2-FF8CD16837F4}" destId="{E9182CF5-E3F7-48FB-AA0A-741DA8DF02D1}" srcOrd="3" destOrd="0" presId="urn:microsoft.com/office/officeart/2005/8/layout/vList2"/>
    <dgm:cxn modelId="{E57BAE25-5174-4A82-BD2A-4FA38470F876}" type="presParOf" srcId="{28966353-0D37-43DE-A7A2-FF8CD16837F4}" destId="{D2ABEED1-1F27-40C2-84AB-ED7F8AFE0F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F109B-B061-49DA-8369-FB7809A5D3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050BC7-B2E1-4ED4-B0CC-6FB38B63456C}">
      <dgm:prSet/>
      <dgm:spPr/>
      <dgm:t>
        <a:bodyPr/>
        <a:lstStyle/>
        <a:p>
          <a:r>
            <a:rPr lang="zh-CN"/>
            <a:t>结合探索性分析中观察到的可视化图，</a:t>
          </a:r>
          <a:endParaRPr lang="en-US"/>
        </a:p>
      </dgm:t>
    </dgm:pt>
    <dgm:pt modelId="{99991313-BE8E-4233-B833-8D34C0712D14}" type="parTrans" cxnId="{185F7C06-3838-4028-9998-585BCD4B4505}">
      <dgm:prSet/>
      <dgm:spPr/>
      <dgm:t>
        <a:bodyPr/>
        <a:lstStyle/>
        <a:p>
          <a:endParaRPr lang="en-US"/>
        </a:p>
      </dgm:t>
    </dgm:pt>
    <dgm:pt modelId="{6F8B270D-D7F4-43D8-B7B6-E065871A9ED1}" type="sibTrans" cxnId="{185F7C06-3838-4028-9998-585BCD4B4505}">
      <dgm:prSet/>
      <dgm:spPr/>
      <dgm:t>
        <a:bodyPr/>
        <a:lstStyle/>
        <a:p>
          <a:endParaRPr lang="en-US"/>
        </a:p>
      </dgm:t>
    </dgm:pt>
    <dgm:pt modelId="{06DFD15B-EC5C-4EBF-89EF-9DE79E49EA8E}">
      <dgm:prSet/>
      <dgm:spPr/>
      <dgm:t>
        <a:bodyPr/>
        <a:lstStyle/>
        <a:p>
          <a:r>
            <a:rPr lang="en-US"/>
            <a:t>1.</a:t>
          </a:r>
          <a:r>
            <a:rPr lang="zh-CN"/>
            <a:t>delta_price1（用户偏好价格-24h浏览最多酒店价格）、delta_price2（用户偏好价格-24h浏览酒店平均价格）、lowestprice（当前酒店可定最低价格）三者理论上酒店价格不可能为负，并且由可视化图观察到数据分布比较集中，因此负值采取中位数处理。</a:t>
          </a:r>
          <a:endParaRPr lang="en-US"/>
        </a:p>
      </dgm:t>
    </dgm:pt>
    <dgm:pt modelId="{93CFFE24-90ED-4D5B-9464-15BB883AB785}" type="parTrans" cxnId="{31DC7638-7DDD-46BB-989F-FA144FC57B53}">
      <dgm:prSet/>
      <dgm:spPr/>
      <dgm:t>
        <a:bodyPr/>
        <a:lstStyle/>
        <a:p>
          <a:endParaRPr lang="en-US"/>
        </a:p>
      </dgm:t>
    </dgm:pt>
    <dgm:pt modelId="{8271B7E9-BBDD-4D32-805E-D0521C84F493}" type="sibTrans" cxnId="{31DC7638-7DDD-46BB-989F-FA144FC57B53}">
      <dgm:prSet/>
      <dgm:spPr/>
      <dgm:t>
        <a:bodyPr/>
        <a:lstStyle/>
        <a:p>
          <a:endParaRPr lang="en-US"/>
        </a:p>
      </dgm:t>
    </dgm:pt>
    <dgm:pt modelId="{8BC8812F-BDA3-4E12-B93E-0F95C5679E5F}">
      <dgm:prSet/>
      <dgm:spPr/>
      <dgm:t>
        <a:bodyPr/>
        <a:lstStyle/>
        <a:p>
          <a:r>
            <a:rPr lang="en-US"/>
            <a:t>2.</a:t>
          </a:r>
          <a:r>
            <a:rPr lang="zh-CN"/>
            <a:t>customer_value_profit（客户价值_近1年）、ctrip_profits(客户价值)也不应该为负值，结合可视化数据分布图看出它们的分布较为分散，因此将其填充为0</a:t>
          </a:r>
          <a:endParaRPr lang="en-US"/>
        </a:p>
      </dgm:t>
    </dgm:pt>
    <dgm:pt modelId="{D80EFF08-579F-45A6-A44D-9B5844264D13}" type="parTrans" cxnId="{06CDA4B4-13AE-4E6B-A8DE-101DDDCD9CCE}">
      <dgm:prSet/>
      <dgm:spPr/>
      <dgm:t>
        <a:bodyPr/>
        <a:lstStyle/>
        <a:p>
          <a:endParaRPr lang="en-US"/>
        </a:p>
      </dgm:t>
    </dgm:pt>
    <dgm:pt modelId="{9F4EC3FD-FE7A-449F-8491-724147E29CCB}" type="sibTrans" cxnId="{06CDA4B4-13AE-4E6B-A8DE-101DDDCD9CCE}">
      <dgm:prSet/>
      <dgm:spPr/>
      <dgm:t>
        <a:bodyPr/>
        <a:lstStyle/>
        <a:p>
          <a:endParaRPr lang="en-US"/>
        </a:p>
      </dgm:t>
    </dgm:pt>
    <dgm:pt modelId="{5DA47E41-3D0B-4BCC-A7F0-E479014F6A06}" type="pres">
      <dgm:prSet presAssocID="{4EEF109B-B061-49DA-8369-FB7809A5D316}" presName="linear" presStyleCnt="0">
        <dgm:presLayoutVars>
          <dgm:animLvl val="lvl"/>
          <dgm:resizeHandles val="exact"/>
        </dgm:presLayoutVars>
      </dgm:prSet>
      <dgm:spPr/>
    </dgm:pt>
    <dgm:pt modelId="{D45125D1-40D4-40E7-B61E-22D60EB1F526}" type="pres">
      <dgm:prSet presAssocID="{E3050BC7-B2E1-4ED4-B0CC-6FB38B6345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5C6BAA-CA7F-4B22-9A4F-AC8AD1E19B03}" type="pres">
      <dgm:prSet presAssocID="{6F8B270D-D7F4-43D8-B7B6-E065871A9ED1}" presName="spacer" presStyleCnt="0"/>
      <dgm:spPr/>
    </dgm:pt>
    <dgm:pt modelId="{46BF8777-0C02-4EFB-BA53-711B74515580}" type="pres">
      <dgm:prSet presAssocID="{06DFD15B-EC5C-4EBF-89EF-9DE79E49EA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008725-ADF5-436B-BB4E-B9447F5C0485}" type="pres">
      <dgm:prSet presAssocID="{8271B7E9-BBDD-4D32-805E-D0521C84F493}" presName="spacer" presStyleCnt="0"/>
      <dgm:spPr/>
    </dgm:pt>
    <dgm:pt modelId="{B28AC7E3-445D-4B42-90DC-098954179C4C}" type="pres">
      <dgm:prSet presAssocID="{8BC8812F-BDA3-4E12-B93E-0F95C5679E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5F7C06-3838-4028-9998-585BCD4B4505}" srcId="{4EEF109B-B061-49DA-8369-FB7809A5D316}" destId="{E3050BC7-B2E1-4ED4-B0CC-6FB38B63456C}" srcOrd="0" destOrd="0" parTransId="{99991313-BE8E-4233-B833-8D34C0712D14}" sibTransId="{6F8B270D-D7F4-43D8-B7B6-E065871A9ED1}"/>
    <dgm:cxn modelId="{AE7F9913-DD15-4211-8E31-7E6328C70A19}" type="presOf" srcId="{4EEF109B-B061-49DA-8369-FB7809A5D316}" destId="{5DA47E41-3D0B-4BCC-A7F0-E479014F6A06}" srcOrd="0" destOrd="0" presId="urn:microsoft.com/office/officeart/2005/8/layout/vList2"/>
    <dgm:cxn modelId="{31DC7638-7DDD-46BB-989F-FA144FC57B53}" srcId="{4EEF109B-B061-49DA-8369-FB7809A5D316}" destId="{06DFD15B-EC5C-4EBF-89EF-9DE79E49EA8E}" srcOrd="1" destOrd="0" parTransId="{93CFFE24-90ED-4D5B-9464-15BB883AB785}" sibTransId="{8271B7E9-BBDD-4D32-805E-D0521C84F493}"/>
    <dgm:cxn modelId="{1620D1A4-1510-4D2D-AA71-C2D366913173}" type="presOf" srcId="{06DFD15B-EC5C-4EBF-89EF-9DE79E49EA8E}" destId="{46BF8777-0C02-4EFB-BA53-711B74515580}" srcOrd="0" destOrd="0" presId="urn:microsoft.com/office/officeart/2005/8/layout/vList2"/>
    <dgm:cxn modelId="{DB0863AC-A6FA-4F6F-805E-D4137B01551E}" type="presOf" srcId="{E3050BC7-B2E1-4ED4-B0CC-6FB38B63456C}" destId="{D45125D1-40D4-40E7-B61E-22D60EB1F526}" srcOrd="0" destOrd="0" presId="urn:microsoft.com/office/officeart/2005/8/layout/vList2"/>
    <dgm:cxn modelId="{06CDA4B4-13AE-4E6B-A8DE-101DDDCD9CCE}" srcId="{4EEF109B-B061-49DA-8369-FB7809A5D316}" destId="{8BC8812F-BDA3-4E12-B93E-0F95C5679E5F}" srcOrd="2" destOrd="0" parTransId="{D80EFF08-579F-45A6-A44D-9B5844264D13}" sibTransId="{9F4EC3FD-FE7A-449F-8491-724147E29CCB}"/>
    <dgm:cxn modelId="{E80072F5-51C4-4E69-96F0-DC5DD4F15C2E}" type="presOf" srcId="{8BC8812F-BDA3-4E12-B93E-0F95C5679E5F}" destId="{B28AC7E3-445D-4B42-90DC-098954179C4C}" srcOrd="0" destOrd="0" presId="urn:microsoft.com/office/officeart/2005/8/layout/vList2"/>
    <dgm:cxn modelId="{74ECC7BF-35A2-4D08-9C6E-E4B2E73FFAC5}" type="presParOf" srcId="{5DA47E41-3D0B-4BCC-A7F0-E479014F6A06}" destId="{D45125D1-40D4-40E7-B61E-22D60EB1F526}" srcOrd="0" destOrd="0" presId="urn:microsoft.com/office/officeart/2005/8/layout/vList2"/>
    <dgm:cxn modelId="{CB15102D-5262-4A68-B42A-1F8D7391494B}" type="presParOf" srcId="{5DA47E41-3D0B-4BCC-A7F0-E479014F6A06}" destId="{545C6BAA-CA7F-4B22-9A4F-AC8AD1E19B03}" srcOrd="1" destOrd="0" presId="urn:microsoft.com/office/officeart/2005/8/layout/vList2"/>
    <dgm:cxn modelId="{98EAF948-89D8-45DC-B44A-29784F4022D3}" type="presParOf" srcId="{5DA47E41-3D0B-4BCC-A7F0-E479014F6A06}" destId="{46BF8777-0C02-4EFB-BA53-711B74515580}" srcOrd="2" destOrd="0" presId="urn:microsoft.com/office/officeart/2005/8/layout/vList2"/>
    <dgm:cxn modelId="{0FE11A0A-1455-4EC5-BFD0-A71DD63A5092}" type="presParOf" srcId="{5DA47E41-3D0B-4BCC-A7F0-E479014F6A06}" destId="{12008725-ADF5-436B-BB4E-B9447F5C0485}" srcOrd="3" destOrd="0" presId="urn:microsoft.com/office/officeart/2005/8/layout/vList2"/>
    <dgm:cxn modelId="{837878E3-47A0-45FD-8875-64B4E3B476F1}" type="presParOf" srcId="{5DA47E41-3D0B-4BCC-A7F0-E479014F6A06}" destId="{B28AC7E3-445D-4B42-90DC-098954179C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AA1D-7C2C-4B7B-94F7-79110A81C648}">
      <dsp:nvSpPr>
        <dsp:cNvPr id="0" name=""/>
        <dsp:cNvSpPr/>
      </dsp:nvSpPr>
      <dsp:spPr>
        <a:xfrm>
          <a:off x="0" y="213813"/>
          <a:ext cx="108732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</a:t>
          </a:r>
          <a:r>
            <a:rPr lang="zh-CN" sz="1600" kern="1200"/>
            <a:t>客户近一年的价值图和客户价值图大体上很相似，大多数人分布在0~100的范围内。另外，由于两个特征分布上非常接近，后面可以对customer_value_profit和ctrip_profits进行相关性分析验证，如果相关系数很大，可以考虑进行PCA降维。</a:t>
          </a:r>
          <a:endParaRPr lang="en-US" sz="1600" kern="1200"/>
        </a:p>
      </dsp:txBody>
      <dsp:txXfrm>
        <a:off x="41123" y="254936"/>
        <a:ext cx="10790962" cy="760154"/>
      </dsp:txXfrm>
    </dsp:sp>
    <dsp:sp modelId="{D1F8F155-FB0E-4D8E-9575-FF68FC4BAACF}">
      <dsp:nvSpPr>
        <dsp:cNvPr id="0" name=""/>
        <dsp:cNvSpPr/>
      </dsp:nvSpPr>
      <dsp:spPr>
        <a:xfrm>
          <a:off x="0" y="1102294"/>
          <a:ext cx="108732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</a:t>
          </a:r>
          <a:r>
            <a:rPr lang="zh-CN" sz="1600" kern="1200"/>
            <a:t>不排除有些客户价值非常大，峰值达到了600，这些客户都可以在之后的分析中重点观察，因为他们是非常有“价值”的。但是这些峰值过大的客户，数据可能存在极值点过大的情况，因此需要对数据进一步处理。</a:t>
          </a:r>
          <a:endParaRPr lang="en-US" sz="1600" kern="1200"/>
        </a:p>
      </dsp:txBody>
      <dsp:txXfrm>
        <a:off x="41123" y="1143417"/>
        <a:ext cx="10790962" cy="760154"/>
      </dsp:txXfrm>
    </dsp:sp>
    <dsp:sp modelId="{D2ABEED1-1F27-40C2-84AB-ED7F8AFE0F69}">
      <dsp:nvSpPr>
        <dsp:cNvPr id="0" name=""/>
        <dsp:cNvSpPr/>
      </dsp:nvSpPr>
      <dsp:spPr>
        <a:xfrm>
          <a:off x="0" y="1990774"/>
          <a:ext cx="108732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</a:t>
          </a:r>
          <a:r>
            <a:rPr lang="zh-CN" sz="1600" kern="1200"/>
            <a:t>另外，可以看出，两个字段都存在部分数据的客户价值为负，这些是异常值，需要处理。</a:t>
          </a:r>
          <a:endParaRPr lang="en-US" sz="1600" kern="1200"/>
        </a:p>
      </dsp:txBody>
      <dsp:txXfrm>
        <a:off x="41123" y="2031897"/>
        <a:ext cx="10790962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25D1-40D4-40E7-B61E-22D60EB1F526}">
      <dsp:nvSpPr>
        <dsp:cNvPr id="0" name=""/>
        <dsp:cNvSpPr/>
      </dsp:nvSpPr>
      <dsp:spPr>
        <a:xfrm>
          <a:off x="0" y="12347"/>
          <a:ext cx="9217024" cy="9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/>
            <a:t>结合探索性分析中观察到的可视化图，</a:t>
          </a:r>
          <a:endParaRPr lang="en-US" sz="1300" kern="1200"/>
        </a:p>
      </dsp:txBody>
      <dsp:txXfrm>
        <a:off x="47960" y="60307"/>
        <a:ext cx="9121104" cy="886550"/>
      </dsp:txXfrm>
    </dsp:sp>
    <dsp:sp modelId="{46BF8777-0C02-4EFB-BA53-711B74515580}">
      <dsp:nvSpPr>
        <dsp:cNvPr id="0" name=""/>
        <dsp:cNvSpPr/>
      </dsp:nvSpPr>
      <dsp:spPr>
        <a:xfrm>
          <a:off x="0" y="1032258"/>
          <a:ext cx="9217024" cy="9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</a:t>
          </a:r>
          <a:r>
            <a:rPr lang="zh-CN" sz="1300" kern="1200"/>
            <a:t>delta_price1（用户偏好价格-24h浏览最多酒店价格）、delta_price2（用户偏好价格-24h浏览酒店平均价格）、lowestprice（当前酒店可定最低价格）三者理论上酒店价格不可能为负，并且由可视化图观察到数据分布比较集中，因此负值采取中位数处理。</a:t>
          </a:r>
          <a:endParaRPr lang="en-US" sz="1300" kern="1200"/>
        </a:p>
      </dsp:txBody>
      <dsp:txXfrm>
        <a:off x="47960" y="1080218"/>
        <a:ext cx="9121104" cy="886550"/>
      </dsp:txXfrm>
    </dsp:sp>
    <dsp:sp modelId="{B28AC7E3-445D-4B42-90DC-098954179C4C}">
      <dsp:nvSpPr>
        <dsp:cNvPr id="0" name=""/>
        <dsp:cNvSpPr/>
      </dsp:nvSpPr>
      <dsp:spPr>
        <a:xfrm>
          <a:off x="0" y="2052169"/>
          <a:ext cx="9217024" cy="9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</a:t>
          </a:r>
          <a:r>
            <a:rPr lang="zh-CN" sz="1300" kern="1200"/>
            <a:t>customer_value_profit（客户价值_近1年）、ctrip_profits(客户价值)也不应该为负值，结合可视化数据分布图看出它们的分布较为分散，因此将其填充为0</a:t>
          </a:r>
          <a:endParaRPr lang="en-US" sz="1300" kern="1200"/>
        </a:p>
      </dsp:txBody>
      <dsp:txXfrm>
        <a:off x="47960" y="2100129"/>
        <a:ext cx="9121104" cy="88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15" y="390618"/>
            <a:ext cx="520428" cy="274702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703717" y="6794446"/>
            <a:ext cx="1486695" cy="84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.csdn.net/so/search?q=%E6%95%B0%E6%8D%AE%E9%A2%84%E5%A4%84%E7%90%86&amp;spm=1001.2101.3001.7020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ywhale.com/home/competition/579ef89745fdbfad5b3cbc1e/content/0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3340900" y="2781722"/>
            <a:ext cx="550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1369B2"/>
                </a:solidFill>
                <a:latin typeface="思源黑体 CN Bold" pitchFamily="34" charset="-122"/>
                <a:ea typeface="思源黑体 CN Bold" pitchFamily="34" charset="-122"/>
                <a:cs typeface="+mn-ea"/>
              </a:rPr>
              <a:t>携程客户分析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2A4ADC1-D184-705A-1C0A-CB7A926EC54A}"/>
              </a:ext>
            </a:extLst>
          </p:cNvPr>
          <p:cNvSpPr txBox="1"/>
          <p:nvPr/>
        </p:nvSpPr>
        <p:spPr>
          <a:xfrm>
            <a:off x="982638" y="621482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7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描述性统计</a:t>
            </a:r>
            <a:endParaRPr lang="zh-CN" altLang="zh-CN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74F7C8-739D-4C7C-F2A0-3A29F539726F}"/>
              </a:ext>
            </a:extLst>
          </p:cNvPr>
          <p:cNvSpPr txBox="1"/>
          <p:nvPr/>
        </p:nvSpPr>
        <p:spPr>
          <a:xfrm>
            <a:off x="1126654" y="1269554"/>
            <a:ext cx="211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df.describe()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6AB908-819D-E901-2FF4-BB10A9C3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4" y="1845618"/>
            <a:ext cx="103433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-5706"/>
            <a:ext cx="12190403" cy="16947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9031"/>
            <a:ext cx="12190402" cy="5170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700" y="2011223"/>
            <a:ext cx="457130" cy="45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文本框 2">
            <a:extLst>
              <a:ext uri="{FF2B5EF4-FFF2-40B4-BE49-F238E27FC236}">
                <a16:creationId xmlns:a16="http://schemas.microsoft.com/office/drawing/2014/main" id="{9049E26D-8D43-EA58-4466-9B8F82BF895D}"/>
              </a:ext>
            </a:extLst>
          </p:cNvPr>
          <p:cNvSpPr txBox="1"/>
          <p:nvPr/>
        </p:nvSpPr>
        <p:spPr>
          <a:xfrm>
            <a:off x="1155397" y="2217856"/>
            <a:ext cx="9879606" cy="396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CN" altLang="en-US" sz="1900" dirty="0"/>
              <a:t>由描述性统计观察数据集的位置、集中趋势（平均值、中位数、众数），离散程度（方差、标准差、离散系数、四分位差），数据分布的统计图形（偏斜系数）。</a:t>
            </a:r>
            <a:endParaRPr lang="en-US" altLang="zh-CN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CN" altLang="en-US" sz="1900" dirty="0"/>
              <a:t>由描述性统计可以看出，数据存在以下问题：</a:t>
            </a:r>
            <a:endParaRPr lang="en-US" altLang="zh-CN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dirty="0"/>
              <a:t>字段缺失，特征列存在不同程度的缺失情况，因此部分特征列的</a:t>
            </a:r>
            <a:r>
              <a:rPr lang="en-US" altLang="zh-CN" sz="1900" dirty="0"/>
              <a:t>count</a:t>
            </a:r>
            <a:r>
              <a:rPr lang="zh-CN" altLang="en-US" sz="1900" dirty="0"/>
              <a:t>数不全为</a:t>
            </a:r>
            <a:r>
              <a:rPr lang="en-US" altLang="zh-CN" sz="1900" dirty="0"/>
              <a:t>689945</a:t>
            </a:r>
            <a:r>
              <a:rPr lang="zh-CN" altLang="en-US" sz="1900" dirty="0"/>
              <a:t>，如</a:t>
            </a:r>
            <a:r>
              <a:rPr lang="en-US" altLang="zh-CN" sz="1900" dirty="0"/>
              <a:t>historyvisit_7ordernum</a:t>
            </a:r>
            <a:r>
              <a:rPr lang="zh-CN" altLang="en-US" sz="1900" dirty="0"/>
              <a:t>仅有</a:t>
            </a:r>
            <a:r>
              <a:rPr lang="en-US" altLang="zh-CN" sz="1900" dirty="0"/>
              <a:t>82915</a:t>
            </a:r>
            <a:r>
              <a:rPr lang="zh-CN" altLang="en-US" sz="1900" dirty="0"/>
              <a:t>条，存在数据缺失。后面进行缺失值填充的时候要注意分布的形态。</a:t>
            </a:r>
            <a:endParaRPr lang="en-US" altLang="zh-CN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dirty="0"/>
              <a:t>不应为负的数据特征列存在负值的情况，如：</a:t>
            </a:r>
            <a:r>
              <a:rPr lang="en-US" altLang="zh-CN" sz="1900" dirty="0"/>
              <a:t>delta_price1</a:t>
            </a:r>
            <a:r>
              <a:rPr lang="zh-CN" altLang="en-US" sz="1900" dirty="0"/>
              <a:t>（用户偏好价格</a:t>
            </a:r>
            <a:r>
              <a:rPr lang="en-US" altLang="zh-CN" sz="1900" dirty="0"/>
              <a:t>-24</a:t>
            </a:r>
            <a:r>
              <a:rPr lang="zh-CN" altLang="en-US" sz="1900" dirty="0"/>
              <a:t>小时浏览最多酒店价格）、</a:t>
            </a:r>
            <a:r>
              <a:rPr lang="en-US" altLang="zh-CN" sz="1900" dirty="0" err="1"/>
              <a:t>lowestprice</a:t>
            </a:r>
            <a:r>
              <a:rPr lang="zh-CN" altLang="en-US" sz="1900" dirty="0"/>
              <a:t>、</a:t>
            </a:r>
            <a:r>
              <a:rPr lang="en-US" altLang="zh-CN" sz="1900" dirty="0"/>
              <a:t>delta_price2</a:t>
            </a:r>
            <a:r>
              <a:rPr lang="zh-CN" altLang="en-US" sz="1900" dirty="0"/>
              <a:t>、</a:t>
            </a:r>
            <a:r>
              <a:rPr lang="en-US" altLang="zh-CN" sz="1900" dirty="0" err="1"/>
              <a:t>customer_value_profit</a:t>
            </a:r>
            <a:r>
              <a:rPr lang="zh-CN" altLang="en-US" sz="1900" dirty="0"/>
              <a:t>（客户近一年的价值），这些负值属于异常情况，后面需要对负值进行处理</a:t>
            </a:r>
            <a:endParaRPr lang="en-US" altLang="zh-CN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dirty="0"/>
              <a:t>数据特征列存在极值情况，方差很大，这样的数据需要对其极值进行处理。</a:t>
            </a:r>
            <a:endParaRPr lang="en-US" altLang="zh-CN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dirty="0"/>
              <a:t>数据分布形状呈现偏态，部分字段数据分布形态呈偏态状，如</a:t>
            </a:r>
            <a:r>
              <a:rPr lang="en-US" altLang="zh-CN" sz="1900" dirty="0" err="1"/>
              <a:t>decisionhabit_user</a:t>
            </a:r>
            <a:r>
              <a:rPr lang="zh-CN" altLang="en-US" sz="1900" dirty="0"/>
              <a:t>看出可能呈现右偏态的形式。后面对数据的缺失填充、异常值处理时，要结合偏态状况考虑。</a:t>
            </a:r>
          </a:p>
        </p:txBody>
      </p:sp>
    </p:spTree>
    <p:extLst>
      <p:ext uri="{BB962C8B-B14F-4D97-AF65-F5344CB8AC3E}">
        <p14:creationId xmlns:p14="http://schemas.microsoft.com/office/powerpoint/2010/main" val="1656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E3C0CF5-7534-2510-0E37-3F19D0356A78}"/>
              </a:ext>
            </a:extLst>
          </p:cNvPr>
          <p:cNvSpPr txBox="1"/>
          <p:nvPr/>
        </p:nvSpPr>
        <p:spPr>
          <a:xfrm>
            <a:off x="1126654" y="549474"/>
            <a:ext cx="338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8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查看缺失值比例</a:t>
            </a:r>
            <a:endParaRPr lang="zh-CN" altLang="zh-CN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99277-D0D5-AB53-7223-896B136E213F}"/>
              </a:ext>
            </a:extLst>
          </p:cNvPr>
          <p:cNvSpPr txBox="1"/>
          <p:nvPr/>
        </p:nvSpPr>
        <p:spPr>
          <a:xfrm>
            <a:off x="1126654" y="1125538"/>
            <a:ext cx="6092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#查看缺失值比例</a:t>
            </a:r>
          </a:p>
          <a:p>
            <a:r>
              <a:rPr lang="zh-CN" altLang="en-US" dirty="0"/>
              <a:t>df.isnull().mean().sort_values(ascending=False)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8E40B6-F245-5739-9A16-D650F52A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1986943"/>
            <a:ext cx="4320480" cy="41221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DE6CB85-7041-2623-0E27-8A6691CDCA9F}"/>
              </a:ext>
            </a:extLst>
          </p:cNvPr>
          <p:cNvSpPr txBox="1"/>
          <p:nvPr/>
        </p:nvSpPr>
        <p:spPr>
          <a:xfrm>
            <a:off x="5591150" y="39338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看出字段缺失情况严重，其中historyvisit_7ordernum缺失值高达88%。除了arrival,d,h,sampleid,iforderpv_24h,sid,label外，其余44列字段各有不同程度缺失。因此后面要根据缺失情况，结合数据特征分布，选用合适的方法填充缺失值。</a:t>
            </a:r>
          </a:p>
        </p:txBody>
      </p:sp>
    </p:spTree>
    <p:extLst>
      <p:ext uri="{BB962C8B-B14F-4D97-AF65-F5344CB8AC3E}">
        <p14:creationId xmlns:p14="http://schemas.microsoft.com/office/powerpoint/2010/main" val="8497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75E4CEA-3CC5-E5BB-E847-E14A0196DB4A}"/>
              </a:ext>
            </a:extLst>
          </p:cNvPr>
          <p:cNvSpPr txBox="1"/>
          <p:nvPr/>
        </p:nvSpPr>
        <p:spPr>
          <a:xfrm>
            <a:off x="1054646" y="621482"/>
            <a:ext cx="324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9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数据分布总览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35D8A8-7A11-79F3-630A-760FB1A9674A}"/>
              </a:ext>
            </a:extLst>
          </p:cNvPr>
          <p:cNvSpPr txBox="1"/>
          <p:nvPr/>
        </p:nvSpPr>
        <p:spPr>
          <a:xfrm>
            <a:off x="1248561" y="1269554"/>
            <a:ext cx="6092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数据分布偏态情况</a:t>
            </a:r>
          </a:p>
          <a:p>
            <a:r>
              <a:rPr lang="zh-CN" altLang="en-US" dirty="0"/>
              <a:t>df.skew().sort_values()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CF8A01-0B73-C859-C377-D355C097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2099387"/>
            <a:ext cx="10441160" cy="12868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FC3E65-718B-760C-B22F-E42F314D4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3483475"/>
            <a:ext cx="4104456" cy="31146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44FEB07-6E3E-2DBF-4B0F-41F6F5E129D3}"/>
              </a:ext>
            </a:extLst>
          </p:cNvPr>
          <p:cNvSpPr txBox="1"/>
          <p:nvPr/>
        </p:nvSpPr>
        <p:spPr>
          <a:xfrm>
            <a:off x="5231110" y="5397818"/>
            <a:ext cx="6092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由左面可以看出，除了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businessrate_pre2, </a:t>
            </a:r>
            <a:r>
              <a:rPr lang="en-US" altLang="zh-CN" b="0" i="0" dirty="0" err="1">
                <a:solidFill>
                  <a:srgbClr val="4D4D4D"/>
                </a:solidFill>
                <a:effectLst/>
                <a:latin typeface="-apple-system"/>
              </a:rPr>
              <a:t>businessrate_pre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, customereval_pre2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，其他数据基本都呈很大的偏态分布。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98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0BC07EC-CA97-823C-6A77-182BC022A188}"/>
              </a:ext>
            </a:extLst>
          </p:cNvPr>
          <p:cNvSpPr txBox="1"/>
          <p:nvPr/>
        </p:nvSpPr>
        <p:spPr>
          <a:xfrm>
            <a:off x="910630" y="621482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# 查看数据分布图</a:t>
            </a:r>
          </a:p>
          <a:p>
            <a:r>
              <a:rPr lang="zh-CN" altLang="en-US"/>
              <a:t>df.hist(figsize=(20,20))</a:t>
            </a:r>
          </a:p>
          <a:p>
            <a:r>
              <a:rPr lang="zh-CN" altLang="en-US"/>
              <a:t>plt.savefig('E:/images/data_distribution_raw.png')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64A044-4E85-6691-3E31-B79CE6BF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1821810"/>
            <a:ext cx="11881319" cy="50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356FBA-4A71-E01E-C837-DDE41C07807F}"/>
              </a:ext>
            </a:extLst>
          </p:cNvPr>
          <p:cNvSpPr txBox="1"/>
          <p:nvPr/>
        </p:nvSpPr>
        <p:spPr>
          <a:xfrm>
            <a:off x="838622" y="333450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预定日期和入住日期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D7D768-E86E-9F6C-BB93-453FAFC9DD90}"/>
              </a:ext>
            </a:extLst>
          </p:cNvPr>
          <p:cNvSpPr txBox="1"/>
          <p:nvPr/>
        </p:nvSpPr>
        <p:spPr>
          <a:xfrm>
            <a:off x="766615" y="893827"/>
            <a:ext cx="84249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copy一份数据保存</a:t>
            </a:r>
          </a:p>
          <a:p>
            <a:r>
              <a:rPr lang="zh-CN" altLang="en-US" dirty="0"/>
              <a:t>cdf = df.copy()</a:t>
            </a:r>
          </a:p>
          <a:p>
            <a:endParaRPr lang="zh-CN" altLang="en-US" dirty="0"/>
          </a:p>
          <a:p>
            <a:r>
              <a:rPr lang="zh-CN" altLang="en-US" dirty="0"/>
              <a:t># 构建访问时间和到达时间的表格</a:t>
            </a:r>
          </a:p>
          <a:p>
            <a:r>
              <a:rPr lang="zh-CN" altLang="en-US" dirty="0"/>
              <a:t>cdf_d = cdf.d.value_counts().to_frame().reset_index()</a:t>
            </a:r>
          </a:p>
          <a:p>
            <a:r>
              <a:rPr lang="zh-CN" altLang="en-US" dirty="0"/>
              <a:t>cdf_arrival = cdf.arrival.value_counts().to_frame().reset_index()</a:t>
            </a:r>
          </a:p>
          <a:p>
            <a:r>
              <a:rPr lang="zh-CN" altLang="en-US" dirty="0"/>
              <a:t>time_table = cdf_d.merge(cdf_arrival, how='outer', on='index')</a:t>
            </a:r>
          </a:p>
          <a:p>
            <a:r>
              <a:rPr lang="zh-CN" altLang="en-US" dirty="0"/>
              <a:t>time_table.fillna(0, inplace=True)</a:t>
            </a:r>
          </a:p>
          <a:p>
            <a:r>
              <a:rPr lang="zh-CN" altLang="en-US" dirty="0"/>
              <a:t>time_table.set_index('index',inplace=True)</a:t>
            </a:r>
          </a:p>
          <a:p>
            <a:r>
              <a:rPr lang="zh-CN" altLang="en-US" dirty="0"/>
              <a:t>time_table.sort_index(inplace=True)</a:t>
            </a:r>
          </a:p>
          <a:p>
            <a:endParaRPr lang="zh-CN" altLang="en-US" dirty="0"/>
          </a:p>
          <a:p>
            <a:r>
              <a:rPr lang="zh-CN" altLang="en-US" dirty="0"/>
              <a:t># 获取字段</a:t>
            </a:r>
          </a:p>
          <a:p>
            <a:r>
              <a:rPr lang="zh-CN" altLang="en-US" dirty="0"/>
              <a:t>x = time_table.index</a:t>
            </a:r>
          </a:p>
          <a:p>
            <a:r>
              <a:rPr lang="zh-CN" altLang="en-US" dirty="0"/>
              <a:t>y1 = time_table.arrival</a:t>
            </a:r>
          </a:p>
          <a:p>
            <a:r>
              <a:rPr lang="zh-CN" altLang="en-US" dirty="0"/>
              <a:t>y2 = time_table.d</a:t>
            </a:r>
          </a:p>
        </p:txBody>
      </p:sp>
    </p:spTree>
    <p:extLst>
      <p:ext uri="{BB962C8B-B14F-4D97-AF65-F5344CB8AC3E}">
        <p14:creationId xmlns:p14="http://schemas.microsoft.com/office/powerpoint/2010/main" val="38589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5AB5E7C-0832-B830-6F65-610FFE3CCC3C}"/>
              </a:ext>
            </a:extLst>
          </p:cNvPr>
          <p:cNvSpPr txBox="1"/>
          <p:nvPr/>
        </p:nvSpPr>
        <p:spPr>
          <a:xfrm>
            <a:off x="694606" y="333450"/>
            <a:ext cx="60928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# 画图</a:t>
            </a:r>
          </a:p>
          <a:p>
            <a:r>
              <a:rPr lang="zh-CN" altLang="en-US" dirty="0"/>
              <a:t>plt.figure(figsize=(14,5))</a:t>
            </a:r>
          </a:p>
          <a:p>
            <a:r>
              <a:rPr lang="zh-CN" altLang="en-US" dirty="0"/>
              <a:t>plt.style.use('seaborn-colorblind')</a:t>
            </a:r>
          </a:p>
          <a:p>
            <a:r>
              <a:rPr lang="zh-CN" altLang="en-US" dirty="0"/>
              <a:t>plt.plot(x, y1, c='orange', label='入住人数')</a:t>
            </a:r>
          </a:p>
          <a:p>
            <a:r>
              <a:rPr lang="zh-CN" altLang="en-US" dirty="0"/>
              <a:t>plt.bar(x, y2, align='center', label='预定人数')</a:t>
            </a:r>
          </a:p>
          <a:p>
            <a:r>
              <a:rPr lang="zh-CN" altLang="en-US" dirty="0"/>
              <a:t>plt.title('访问和入住人数图',fontsize=20)</a:t>
            </a:r>
          </a:p>
          <a:p>
            <a:r>
              <a:rPr lang="zh-CN" altLang="en-US" dirty="0"/>
              <a:t>plt.xticks(rotation=45,fontsize=12)</a:t>
            </a:r>
          </a:p>
          <a:p>
            <a:r>
              <a:rPr lang="zh-CN" altLang="en-US" dirty="0"/>
              <a:t>plt.yticks(fontsize=14)</a:t>
            </a:r>
          </a:p>
          <a:p>
            <a:r>
              <a:rPr lang="zh-CN" altLang="en-US" dirty="0"/>
              <a:t>plt.xlabel('日期',fontsize=14)</a:t>
            </a:r>
          </a:p>
          <a:p>
            <a:r>
              <a:rPr lang="zh-CN" altLang="en-US" dirty="0"/>
              <a:t>plt.ylabel('人数', fontsize=14)</a:t>
            </a:r>
          </a:p>
          <a:p>
            <a:r>
              <a:rPr lang="zh-CN" altLang="en-US" dirty="0"/>
              <a:t>plt.legend(fontsize=14)</a:t>
            </a:r>
          </a:p>
        </p:txBody>
      </p:sp>
    </p:spTree>
    <p:extLst>
      <p:ext uri="{BB962C8B-B14F-4D97-AF65-F5344CB8AC3E}">
        <p14:creationId xmlns:p14="http://schemas.microsoft.com/office/powerpoint/2010/main" val="42923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CD12AE-271C-B42C-E20F-36610EAC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53" y="500115"/>
            <a:ext cx="10219306" cy="44961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CC49A9-69F7-3544-4201-F9A979E410D6}"/>
              </a:ext>
            </a:extLst>
          </p:cNvPr>
          <p:cNvSpPr txBox="1"/>
          <p:nvPr/>
        </p:nvSpPr>
        <p:spPr>
          <a:xfrm>
            <a:off x="1270670" y="5013970"/>
            <a:ext cx="986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由图看出，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520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前预定人数和入住人数逐渐攀升，在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520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当天达到峰值，过了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521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，入住人数断崖式下降，随后酒店入住人数较为稳定，后面的两个下波峰是由于周末的原因。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86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509BE9-EDC1-4BEF-4B3C-D4B56913B86B}"/>
              </a:ext>
            </a:extLst>
          </p:cNvPr>
          <p:cNvSpPr txBox="1"/>
          <p:nvPr/>
        </p:nvSpPr>
        <p:spPr>
          <a:xfrm>
            <a:off x="766614" y="405458"/>
            <a:ext cx="1896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客户价值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D6BFDA-D74F-0246-4DB1-A7AB86336D61}"/>
              </a:ext>
            </a:extLst>
          </p:cNvPr>
          <p:cNvSpPr txBox="1"/>
          <p:nvPr/>
        </p:nvSpPr>
        <p:spPr>
          <a:xfrm>
            <a:off x="763454" y="982970"/>
            <a:ext cx="90254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plt.figure</a:t>
            </a:r>
            <a:r>
              <a:rPr lang="en-US" altLang="zh-CN" dirty="0"/>
              <a:t>(</a:t>
            </a:r>
            <a:r>
              <a:rPr lang="en-US" altLang="zh-CN" dirty="0" err="1"/>
              <a:t>figsize</a:t>
            </a:r>
            <a:r>
              <a:rPr lang="en-US" altLang="zh-CN" dirty="0"/>
              <a:t>=(12, 4))</a:t>
            </a:r>
          </a:p>
          <a:p>
            <a:r>
              <a:rPr lang="en-US" altLang="zh-CN" dirty="0" err="1"/>
              <a:t>plt.style.use</a:t>
            </a:r>
            <a:r>
              <a:rPr lang="en-US" altLang="zh-CN" dirty="0"/>
              <a:t>('</a:t>
            </a:r>
            <a:r>
              <a:rPr lang="en-US" altLang="zh-CN" dirty="0" err="1"/>
              <a:t>bmh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看看</a:t>
            </a:r>
            <a:r>
              <a:rPr lang="en-US" altLang="zh-CN" dirty="0" err="1"/>
              <a:t>customer_value_profit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ctrip_profits</a:t>
            </a:r>
            <a:r>
              <a:rPr lang="en-US" altLang="zh-CN" dirty="0"/>
              <a:t> </a:t>
            </a:r>
            <a:r>
              <a:rPr lang="zh-CN" altLang="en-US" dirty="0"/>
              <a:t>两者分布</a:t>
            </a:r>
          </a:p>
          <a:p>
            <a:r>
              <a:rPr lang="en-US" altLang="zh-CN" dirty="0" err="1"/>
              <a:t>plt.subplot</a:t>
            </a:r>
            <a:r>
              <a:rPr lang="en-US" altLang="zh-CN" dirty="0"/>
              <a:t>(121)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</a:t>
            </a:r>
            <a:r>
              <a:rPr lang="en-US" altLang="zh-CN" dirty="0" err="1"/>
              <a:t>cdf.index</a:t>
            </a:r>
            <a:r>
              <a:rPr lang="en-US" altLang="zh-CN" dirty="0"/>
              <a:t>, </a:t>
            </a:r>
            <a:r>
              <a:rPr lang="en-US" altLang="zh-CN" dirty="0" err="1"/>
              <a:t>cdf.customer_value_profit,linewidth</a:t>
            </a:r>
            <a:r>
              <a:rPr lang="en-US" altLang="zh-CN" dirty="0"/>
              <a:t>=0.5)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('</a:t>
            </a:r>
            <a:r>
              <a:rPr lang="zh-CN" altLang="en-US" dirty="0"/>
              <a:t>客户近</a:t>
            </a:r>
            <a:r>
              <a:rPr lang="en-US" altLang="zh-CN" dirty="0"/>
              <a:t>1</a:t>
            </a:r>
            <a:r>
              <a:rPr lang="zh-CN" altLang="en-US" dirty="0"/>
              <a:t>年价值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 err="1"/>
              <a:t>plt.subplot</a:t>
            </a:r>
            <a:r>
              <a:rPr lang="en-US" altLang="zh-CN" dirty="0"/>
              <a:t>(122)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</a:t>
            </a:r>
            <a:r>
              <a:rPr lang="en-US" altLang="zh-CN" dirty="0" err="1"/>
              <a:t>df.index,df.ctrip_profits,linewidth</a:t>
            </a:r>
            <a:r>
              <a:rPr lang="en-US" altLang="zh-CN" dirty="0"/>
              <a:t>=0.5)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('</a:t>
            </a:r>
            <a:r>
              <a:rPr lang="zh-CN" altLang="en-US" dirty="0"/>
              <a:t>客户价值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 err="1"/>
              <a:t>plt.savefig</a:t>
            </a:r>
            <a:r>
              <a:rPr lang="en-US" altLang="zh-CN" dirty="0"/>
              <a:t>('E:/images/</a:t>
            </a:r>
            <a:r>
              <a:rPr lang="zh-CN" altLang="en-US" dirty="0"/>
              <a:t>客户价值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r>
              <a:rPr lang="en-US" altLang="zh-CN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6591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A1970641-7947-AEF4-9ECD-052CC56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8" y="117426"/>
            <a:ext cx="9632515" cy="3581710"/>
          </a:xfrm>
          <a:prstGeom prst="rect">
            <a:avLst/>
          </a:prstGeom>
        </p:spPr>
      </p:pic>
      <p:graphicFrame>
        <p:nvGraphicFramePr>
          <p:cNvPr id="46" name="文本框 4">
            <a:extLst>
              <a:ext uri="{FF2B5EF4-FFF2-40B4-BE49-F238E27FC236}">
                <a16:creationId xmlns:a16="http://schemas.microsoft.com/office/drawing/2014/main" id="{2D43D366-AF4C-F5D5-ED00-F1C19666468E}"/>
              </a:ext>
            </a:extLst>
          </p:cNvPr>
          <p:cNvGraphicFramePr/>
          <p:nvPr/>
        </p:nvGraphicFramePr>
        <p:xfrm>
          <a:off x="910630" y="3706827"/>
          <a:ext cx="10873208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5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Box 17"/>
          <p:cNvSpPr txBox="1"/>
          <p:nvPr/>
        </p:nvSpPr>
        <p:spPr>
          <a:xfrm>
            <a:off x="694606" y="693489"/>
            <a:ext cx="11089232" cy="4339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/>
            <a:r>
              <a:rPr lang="zh-CN" altLang="en-US" sz="3600" dirty="0">
                <a:solidFill>
                  <a:srgbClr val="FF0000"/>
                </a:solidFill>
                <a:latin typeface="仿宋" charset="0"/>
                <a:ea typeface="仿宋" charset="0"/>
              </a:rPr>
              <a:t>一、项目背景与目的</a:t>
            </a:r>
            <a:endParaRPr lang="en-US" altLang="zh-CN" sz="3600" dirty="0">
              <a:solidFill>
                <a:srgbClr val="FF0000"/>
              </a:solidFill>
              <a:latin typeface="仿宋" charset="0"/>
              <a:ea typeface="仿宋" charset="0"/>
            </a:endParaRPr>
          </a:p>
          <a:p>
            <a:pPr indent="457200"/>
            <a:r>
              <a:rPr lang="zh-CN" altLang="en-US" sz="4000" dirty="0">
                <a:latin typeface="得意黑" pitchFamily="2" charset="-122"/>
                <a:ea typeface="得意黑" pitchFamily="2" charset="-122"/>
              </a:rPr>
              <a:t>携程作为中国领先的综合性旅行服务公司，每天向超过</a:t>
            </a:r>
            <a:r>
              <a:rPr lang="en-US" altLang="zh-CN" sz="4000" dirty="0">
                <a:latin typeface="得意黑" pitchFamily="2" charset="-122"/>
                <a:ea typeface="得意黑" pitchFamily="2" charset="-122"/>
              </a:rPr>
              <a:t>2.5</a:t>
            </a:r>
            <a:r>
              <a:rPr lang="zh-CN" altLang="en-US" sz="4000" dirty="0">
                <a:latin typeface="得意黑" pitchFamily="2" charset="-122"/>
                <a:ea typeface="得意黑" pitchFamily="2" charset="-122"/>
              </a:rPr>
              <a:t>亿会员提供全方位的旅行服务，因此每天都会产生海量的用户行为数据，这些数据蕴含着丰富的信息资源。另外，客户是企业的重要资源，也是企业的无形资产，客户的流失，也就意味着资产的流失，因此客户流失率是考量业务成绩的一个非常关键的指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234DD51-7A33-D0D6-B6E5-318CC2FED369}"/>
              </a:ext>
            </a:extLst>
          </p:cNvPr>
          <p:cNvSpPr txBox="1"/>
          <p:nvPr/>
        </p:nvSpPr>
        <p:spPr>
          <a:xfrm>
            <a:off x="1054646" y="549474"/>
            <a:ext cx="2184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消费能力指数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23135C-842B-353B-A5B5-53D76A5D2C74}"/>
              </a:ext>
            </a:extLst>
          </p:cNvPr>
          <p:cNvSpPr txBox="1"/>
          <p:nvPr/>
        </p:nvSpPr>
        <p:spPr>
          <a:xfrm>
            <a:off x="1054646" y="1011139"/>
            <a:ext cx="85933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plt.figure(figsize=(12, 4))</a:t>
            </a:r>
          </a:p>
          <a:p>
            <a:endParaRPr lang="zh-CN" altLang="en-US" dirty="0"/>
          </a:p>
          <a:p>
            <a:r>
              <a:rPr lang="zh-CN" altLang="en-US" dirty="0"/>
              <a:t>plt.hist(df.consuming_capacity,bins=50,edgecolor='k')</a:t>
            </a:r>
          </a:p>
          <a:p>
            <a:r>
              <a:rPr lang="zh-CN" altLang="en-US" dirty="0"/>
              <a:t>plt.xlabel('消费能力指数')</a:t>
            </a:r>
          </a:p>
          <a:p>
            <a:r>
              <a:rPr lang="zh-CN" altLang="en-US" dirty="0"/>
              <a:t>plt.ylabel('人数')</a:t>
            </a:r>
          </a:p>
          <a:p>
            <a:r>
              <a:rPr lang="zh-CN" altLang="en-US" dirty="0"/>
              <a:t>plt.title('消费能力指数图')</a:t>
            </a:r>
          </a:p>
          <a:p>
            <a:r>
              <a:rPr lang="zh-CN" altLang="en-US" dirty="0"/>
              <a:t>plt.savefig('E:/images/消费能力指数图.png')</a:t>
            </a:r>
          </a:p>
        </p:txBody>
      </p:sp>
    </p:spTree>
    <p:extLst>
      <p:ext uri="{BB962C8B-B14F-4D97-AF65-F5344CB8AC3E}">
        <p14:creationId xmlns:p14="http://schemas.microsoft.com/office/powerpoint/2010/main" val="2703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86959347-F390-A2A7-C708-E89CB974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10" y="457305"/>
            <a:ext cx="8976945" cy="34561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24AF0D-470E-5788-F0C2-ED57034990BD}"/>
              </a:ext>
            </a:extLst>
          </p:cNvPr>
          <p:cNvSpPr txBox="1"/>
          <p:nvPr/>
        </p:nvSpPr>
        <p:spPr>
          <a:xfrm>
            <a:off x="5245731" y="4231073"/>
            <a:ext cx="6234456" cy="180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0" i="0">
                <a:effectLst/>
              </a:rPr>
              <a:t>我们可以看到，消费能力指数的值范围是</a:t>
            </a:r>
            <a:r>
              <a:rPr lang="en-US" altLang="zh-CN" sz="2000" b="0" i="0">
                <a:effectLst/>
              </a:rPr>
              <a:t>0-100</a:t>
            </a:r>
            <a:r>
              <a:rPr lang="zh-CN" altLang="en-US" sz="2000" b="0" i="0">
                <a:effectLst/>
              </a:rPr>
              <a:t>。消费能力指数值基本呈现一个右偏的正态分布，平均消费能力在</a:t>
            </a:r>
            <a:r>
              <a:rPr lang="en-US" altLang="zh-CN" sz="2000" b="0" i="0">
                <a:effectLst/>
              </a:rPr>
              <a:t>30</a:t>
            </a:r>
            <a:r>
              <a:rPr lang="zh-CN" altLang="en-US" sz="2000" b="0" i="0">
                <a:effectLst/>
              </a:rPr>
              <a:t>附近，我们也能看到消费能力达到近</a:t>
            </a:r>
            <a:r>
              <a:rPr lang="en-US" altLang="zh-CN" sz="2000" b="0" i="0">
                <a:effectLst/>
              </a:rPr>
              <a:t>100</a:t>
            </a:r>
            <a:r>
              <a:rPr lang="zh-CN" altLang="en-US" sz="2000" b="0" i="0">
                <a:effectLst/>
              </a:rPr>
              <a:t>的人数也特别多，达到了</a:t>
            </a:r>
            <a:r>
              <a:rPr lang="en-US" altLang="zh-CN" sz="2000" b="0" i="0">
                <a:effectLst/>
              </a:rPr>
              <a:t>21000</a:t>
            </a:r>
            <a:r>
              <a:rPr lang="zh-CN" altLang="en-US" sz="2000" b="0" i="0">
                <a:effectLst/>
              </a:rPr>
              <a:t>多人，从这一点上，我们可以看到，酒店的入住客户中仍然存在较大群体的富裕人士。</a:t>
            </a:r>
            <a:endParaRPr lang="en-US" altLang="zh-CN" sz="2000"/>
          </a:p>
        </p:txBody>
      </p:sp>
      <p:sp>
        <p:nvSpPr>
          <p:cNvPr id="70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7598"/>
            <a:ext cx="12190410" cy="46188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4243" y="6407597"/>
            <a:ext cx="4076167" cy="464507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B2A3E9-3A43-40E0-447D-C6FE123ACE91}"/>
              </a:ext>
            </a:extLst>
          </p:cNvPr>
          <p:cNvSpPr txBox="1"/>
          <p:nvPr/>
        </p:nvSpPr>
        <p:spPr>
          <a:xfrm>
            <a:off x="910630" y="333450"/>
            <a:ext cx="2760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价格敏感指数分布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653A88-EB3C-5255-9CC9-6E2B7444880E}"/>
              </a:ext>
            </a:extLst>
          </p:cNvPr>
          <p:cNvSpPr txBox="1"/>
          <p:nvPr/>
        </p:nvSpPr>
        <p:spPr>
          <a:xfrm>
            <a:off x="895706" y="1125538"/>
            <a:ext cx="83773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plt.figure(figsize=(12, 6))</a:t>
            </a:r>
          </a:p>
          <a:p>
            <a:r>
              <a:rPr lang="zh-CN" altLang="en-US" dirty="0"/>
              <a:t>plt.hist(df['price_sensitive'].dropna(),bins = 50, edgecolor = 'k')</a:t>
            </a:r>
          </a:p>
          <a:p>
            <a:r>
              <a:rPr lang="zh-CN" altLang="en-US" dirty="0"/>
              <a:t>plt.xlabel('价格敏感指数') </a:t>
            </a:r>
          </a:p>
          <a:p>
            <a:r>
              <a:rPr lang="zh-CN" altLang="en-US" dirty="0"/>
              <a:t>plt.ylabel('人数') </a:t>
            </a:r>
          </a:p>
          <a:p>
            <a:r>
              <a:rPr lang="zh-CN" altLang="en-US" dirty="0"/>
              <a:t>plt.title('价格敏感指数分布')</a:t>
            </a:r>
          </a:p>
          <a:p>
            <a:r>
              <a:rPr lang="zh-CN" altLang="en-US" dirty="0"/>
              <a:t>plt.savefig('E:/images/价格敏感指数分布.png')</a:t>
            </a:r>
          </a:p>
          <a:p>
            <a:r>
              <a:rPr lang="zh-CN" altLang="en-US" dirty="0"/>
              <a:t>plt.show()</a:t>
            </a:r>
          </a:p>
        </p:txBody>
      </p:sp>
    </p:spTree>
    <p:extLst>
      <p:ext uri="{BB962C8B-B14F-4D97-AF65-F5344CB8AC3E}">
        <p14:creationId xmlns:p14="http://schemas.microsoft.com/office/powerpoint/2010/main" val="19341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DF8FBF0F-F5D4-CA92-10F8-5AD3D9C2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8" y="174072"/>
            <a:ext cx="10628808" cy="47678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31CE2D8-FFBC-752A-5D46-350A31BE1BF4}"/>
              </a:ext>
            </a:extLst>
          </p:cNvPr>
          <p:cNvSpPr txBox="1"/>
          <p:nvPr/>
        </p:nvSpPr>
        <p:spPr>
          <a:xfrm>
            <a:off x="1200554" y="5185844"/>
            <a:ext cx="9788662" cy="947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effectLst/>
              </a:rPr>
              <a:t>在价格敏感指数图中，出现两头存在极值现象，中间的分布也总体上呈现一个右偏正态分布，大部分人对价格并不敏感，对于这些用户来说，价格不是考虑的最重要因素。当然，我们也会发现，价格敏感指数为</a:t>
            </a:r>
            <a:r>
              <a:rPr lang="en-US" altLang="zh-CN" sz="1600" b="0" i="0" dirty="0">
                <a:effectLst/>
              </a:rPr>
              <a:t>100</a:t>
            </a:r>
            <a:r>
              <a:rPr lang="zh-CN" altLang="en-US" sz="1600" b="0" i="0" dirty="0">
                <a:effectLst/>
              </a:rPr>
              <a:t>时的人数也并不少，针对这一部分客户，我们可以考虑用一些打折优惠的方式吸引消费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0607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3E152CC-1822-3C82-3E66-C1BAD67531FC}"/>
              </a:ext>
            </a:extLst>
          </p:cNvPr>
          <p:cNvSpPr txBox="1"/>
          <p:nvPr/>
        </p:nvSpPr>
        <p:spPr>
          <a:xfrm>
            <a:off x="838622" y="477466"/>
            <a:ext cx="2760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入住酒店平均价格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2698D9-B224-3605-5B6E-3E39A665C3E6}"/>
              </a:ext>
            </a:extLst>
          </p:cNvPr>
          <p:cNvSpPr txBox="1"/>
          <p:nvPr/>
        </p:nvSpPr>
        <p:spPr>
          <a:xfrm>
            <a:off x="766614" y="857945"/>
            <a:ext cx="107291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plt.figure(figsize=(12, 4))</a:t>
            </a:r>
          </a:p>
          <a:p>
            <a:r>
              <a:rPr lang="zh-CN" altLang="en-US" dirty="0"/>
              <a:t>plt.subplot(121)</a:t>
            </a:r>
          </a:p>
          <a:p>
            <a:r>
              <a:rPr lang="zh-CN" altLang="en-US" dirty="0"/>
              <a:t>plt.hist(df.avgprice.dropna(),bins=50,edgecolor = 'k')</a:t>
            </a:r>
          </a:p>
          <a:p>
            <a:r>
              <a:rPr lang="zh-CN" altLang="en-US" dirty="0"/>
              <a:t>plt.xlabel('酒店价格')</a:t>
            </a:r>
          </a:p>
          <a:p>
            <a:r>
              <a:rPr lang="zh-CN" altLang="en-US" dirty="0"/>
              <a:t>plt.ylabel('偏好人数')</a:t>
            </a:r>
          </a:p>
          <a:p>
            <a:r>
              <a:rPr lang="zh-CN" altLang="en-US" dirty="0"/>
              <a:t>plt.title('酒店价格偏好')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# 由于酒店价格主要在2000以内，因此针对这个区间进行进一步可视化查看</a:t>
            </a:r>
          </a:p>
          <a:p>
            <a:r>
              <a:rPr lang="zh-CN" altLang="en-US" dirty="0"/>
              <a:t>plt.subplot(122)</a:t>
            </a:r>
          </a:p>
          <a:p>
            <a:r>
              <a:rPr lang="zh-CN" altLang="en-US" dirty="0"/>
              <a:t>plt.hist(df[df.avgprice&lt;2000]['avgprice'].dropna(), bins = 50, edgecolor = 'k')</a:t>
            </a:r>
          </a:p>
          <a:p>
            <a:r>
              <a:rPr lang="zh-CN" altLang="en-US" dirty="0"/>
              <a:t>plt.xlabel('酒店价格')</a:t>
            </a:r>
          </a:p>
          <a:p>
            <a:r>
              <a:rPr lang="zh-CN" altLang="en-US" dirty="0"/>
              <a:t>plt.ylabel('偏好人数')</a:t>
            </a:r>
          </a:p>
          <a:p>
            <a:r>
              <a:rPr lang="zh-CN" altLang="en-US" dirty="0"/>
              <a:t>plt.title('2000元以内酒店偏好')</a:t>
            </a:r>
          </a:p>
          <a:p>
            <a:endParaRPr lang="zh-CN" altLang="en-US" dirty="0"/>
          </a:p>
          <a:p>
            <a:r>
              <a:rPr lang="zh-CN" altLang="en-US" dirty="0"/>
              <a:t>plt.savefig('E:/images/酒店偏好.png')</a:t>
            </a:r>
          </a:p>
        </p:txBody>
      </p:sp>
    </p:spTree>
    <p:extLst>
      <p:ext uri="{BB962C8B-B14F-4D97-AF65-F5344CB8AC3E}">
        <p14:creationId xmlns:p14="http://schemas.microsoft.com/office/powerpoint/2010/main" val="22591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921456-B3E0-73C5-D9E4-70F0B7A63386}"/>
              </a:ext>
            </a:extLst>
          </p:cNvPr>
          <p:cNvSpPr txBox="1"/>
          <p:nvPr/>
        </p:nvSpPr>
        <p:spPr>
          <a:xfrm>
            <a:off x="1008052" y="1460244"/>
            <a:ext cx="10174305" cy="76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</a:rPr>
              <a:t>看出酒店价格偏好呈现一个正太分布微左偏态的分布，大多数人的价值偏好在</a:t>
            </a:r>
            <a:r>
              <a:rPr lang="en-US" altLang="zh-CN" sz="2000" b="0" i="0" dirty="0">
                <a:effectLst/>
              </a:rPr>
              <a:t>150~600</a:t>
            </a:r>
            <a:r>
              <a:rPr lang="zh-CN" altLang="en-US" sz="2000" b="0" i="0" dirty="0">
                <a:effectLst/>
              </a:rPr>
              <a:t>元之间，，在</a:t>
            </a:r>
            <a:r>
              <a:rPr lang="en-US" altLang="zh-CN" sz="2000" b="0" i="0" dirty="0">
                <a:effectLst/>
              </a:rPr>
              <a:t>1500</a:t>
            </a:r>
            <a:r>
              <a:rPr lang="zh-CN" altLang="en-US" sz="2000" b="0" i="0" dirty="0">
                <a:effectLst/>
              </a:rPr>
              <a:t>过后就没有什么人了。平均价格在</a:t>
            </a:r>
            <a:r>
              <a:rPr lang="en-US" altLang="zh-CN" sz="2000" b="0" i="0" dirty="0">
                <a:effectLst/>
              </a:rPr>
              <a:t>250</a:t>
            </a:r>
            <a:r>
              <a:rPr lang="zh-CN" altLang="en-US" sz="2000" b="0" i="0" dirty="0">
                <a:effectLst/>
              </a:rPr>
              <a:t>左右。</a:t>
            </a:r>
            <a:endParaRPr lang="en-US" altLang="zh-CN" sz="2000" dirty="0"/>
          </a:p>
        </p:txBody>
      </p: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DA3EE714-DCDC-930B-32D8-E194CD33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32" y="2405705"/>
            <a:ext cx="10196852" cy="39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F86D77E-3B5B-7C73-A02B-1C6F5DBD7A47}"/>
              </a:ext>
            </a:extLst>
          </p:cNvPr>
          <p:cNvSpPr txBox="1"/>
          <p:nvPr/>
        </p:nvSpPr>
        <p:spPr>
          <a:xfrm>
            <a:off x="766614" y="405458"/>
            <a:ext cx="2184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酒店星级偏好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4A9214-F84A-2CE5-2428-DAC623CA8BD1}"/>
              </a:ext>
            </a:extLst>
          </p:cNvPr>
          <p:cNvSpPr txBox="1"/>
          <p:nvPr/>
        </p:nvSpPr>
        <p:spPr>
          <a:xfrm>
            <a:off x="766614" y="1341562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plt.figure(figsize=(10, 4))</a:t>
            </a:r>
          </a:p>
          <a:p>
            <a:r>
              <a:rPr lang="zh-CN" altLang="en-US" dirty="0"/>
              <a:t>plt.hist(df.starprefer.dropna(), bins = 50, edgecolor = 'k')</a:t>
            </a:r>
          </a:p>
          <a:p>
            <a:r>
              <a:rPr lang="zh-CN" altLang="en-US" dirty="0"/>
              <a:t>plt.xlabel('星级偏好程度')</a:t>
            </a:r>
          </a:p>
          <a:p>
            <a:r>
              <a:rPr lang="zh-CN" altLang="en-US" dirty="0"/>
              <a:t>plt.ylabel('选择人数')</a:t>
            </a:r>
          </a:p>
          <a:p>
            <a:r>
              <a:rPr lang="zh-CN" altLang="en-US" dirty="0"/>
              <a:t>plt.title('酒店星级偏好')</a:t>
            </a:r>
          </a:p>
          <a:p>
            <a:r>
              <a:rPr lang="zh-CN" altLang="en-US" dirty="0"/>
              <a:t>plt.savefig('E:/images/酒店星级偏好.png')</a:t>
            </a:r>
          </a:p>
        </p:txBody>
      </p:sp>
    </p:spTree>
    <p:extLst>
      <p:ext uri="{BB962C8B-B14F-4D97-AF65-F5344CB8AC3E}">
        <p14:creationId xmlns:p14="http://schemas.microsoft.com/office/powerpoint/2010/main" val="37254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2264BD-4797-53E5-AE0E-AC4E469295F6}"/>
              </a:ext>
            </a:extLst>
          </p:cNvPr>
          <p:cNvSpPr txBox="1"/>
          <p:nvPr/>
        </p:nvSpPr>
        <p:spPr>
          <a:xfrm>
            <a:off x="1008052" y="1460244"/>
            <a:ext cx="10174305" cy="76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</a:rPr>
              <a:t>分布规律性没有酒店价格偏好强，在</a:t>
            </a:r>
            <a:r>
              <a:rPr lang="en-US" altLang="zh-CN" sz="2000" b="0" i="0" dirty="0">
                <a:effectLst/>
              </a:rPr>
              <a:t>40</a:t>
            </a:r>
            <a:r>
              <a:rPr lang="zh-CN" altLang="en-US" sz="2000" b="0" i="0" dirty="0">
                <a:effectLst/>
              </a:rPr>
              <a:t>、</a:t>
            </a:r>
            <a:r>
              <a:rPr lang="en-US" altLang="zh-CN" sz="2000" b="0" i="0" dirty="0">
                <a:effectLst/>
              </a:rPr>
              <a:t>60</a:t>
            </a:r>
            <a:r>
              <a:rPr lang="zh-CN" altLang="en-US" sz="2000" b="0" i="0" dirty="0">
                <a:effectLst/>
              </a:rPr>
              <a:t>、</a:t>
            </a:r>
            <a:r>
              <a:rPr lang="en-US" altLang="zh-CN" sz="2000" b="0" i="0" dirty="0">
                <a:effectLst/>
              </a:rPr>
              <a:t>80</a:t>
            </a:r>
            <a:r>
              <a:rPr lang="zh-CN" altLang="en-US" sz="2000" b="0" i="0" dirty="0">
                <a:effectLst/>
              </a:rPr>
              <a:t>、</a:t>
            </a:r>
            <a:r>
              <a:rPr lang="en-US" altLang="zh-CN" sz="2000" b="0" i="0" dirty="0">
                <a:effectLst/>
              </a:rPr>
              <a:t>100</a:t>
            </a:r>
            <a:r>
              <a:rPr lang="zh-CN" altLang="en-US" sz="2000" b="0" i="0" dirty="0">
                <a:effectLst/>
              </a:rPr>
              <a:t>的分段存在极值情况，后面可以这些极值情况进行</a:t>
            </a:r>
            <a:r>
              <a:rPr lang="zh-CN" altLang="en-US" sz="2000" b="0" i="0" u="none" strike="noStrike" dirty="0">
                <a:effectLst/>
                <a:hlinkClick r:id="rId2"/>
              </a:rPr>
              <a:t>数据预处理</a:t>
            </a:r>
            <a:r>
              <a:rPr lang="zh-CN" altLang="en-US" sz="2000" b="0" i="0" dirty="0">
                <a:effectLst/>
              </a:rPr>
              <a:t>。但总体来看，星级偏好主要集中在</a:t>
            </a:r>
            <a:r>
              <a:rPr lang="en-US" altLang="zh-CN" sz="2000" b="0" i="0" dirty="0">
                <a:effectLst/>
              </a:rPr>
              <a:t>60~80</a:t>
            </a:r>
            <a:r>
              <a:rPr lang="zh-CN" altLang="en-US" sz="2000" b="0" i="0" dirty="0">
                <a:effectLst/>
              </a:rPr>
              <a:t>之间。</a:t>
            </a:r>
            <a:endParaRPr lang="en-US" altLang="zh-CN" sz="2000" dirty="0"/>
          </a:p>
        </p:txBody>
      </p: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81F61EC4-CE1B-A191-B857-0432B818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8" y="2405705"/>
            <a:ext cx="8572079" cy="39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8FC3F6B-42B9-42CB-ABAF-4D9949A85694}"/>
              </a:ext>
            </a:extLst>
          </p:cNvPr>
          <p:cNvSpPr txBox="1"/>
          <p:nvPr/>
        </p:nvSpPr>
        <p:spPr>
          <a:xfrm>
            <a:off x="982638" y="477466"/>
            <a:ext cx="18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订单取消率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85AAAB-B9C1-635A-14FC-D2986B4E7956}"/>
              </a:ext>
            </a:extLst>
          </p:cNvPr>
          <p:cNvSpPr txBox="1"/>
          <p:nvPr/>
        </p:nvSpPr>
        <p:spPr>
          <a:xfrm>
            <a:off x="982638" y="1197546"/>
            <a:ext cx="87373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plt.figure(figsize=(10, 4))</a:t>
            </a:r>
          </a:p>
          <a:p>
            <a:r>
              <a:rPr lang="zh-CN" altLang="en-US" dirty="0"/>
              <a:t>plt.hist(df.ordercanceledprecent.dropna(),bins=50,edgecolor = 'k')</a:t>
            </a:r>
          </a:p>
          <a:p>
            <a:r>
              <a:rPr lang="zh-CN" altLang="en-US" dirty="0"/>
              <a:t>plt.xlabel('订单取消率')</a:t>
            </a:r>
          </a:p>
          <a:p>
            <a:r>
              <a:rPr lang="zh-CN" altLang="en-US" dirty="0"/>
              <a:t>plt.ylabel('人数')</a:t>
            </a:r>
          </a:p>
          <a:p>
            <a:r>
              <a:rPr lang="zh-CN" altLang="en-US" dirty="0"/>
              <a:t>plt.title('订单取消率')</a:t>
            </a:r>
          </a:p>
          <a:p>
            <a:endParaRPr lang="zh-CN" altLang="en-US" dirty="0"/>
          </a:p>
          <a:p>
            <a:r>
              <a:rPr lang="zh-CN" altLang="en-US" dirty="0"/>
              <a:t>plt.savefig('E:/images/订单取消率.png')</a:t>
            </a:r>
          </a:p>
        </p:txBody>
      </p:sp>
    </p:spTree>
    <p:extLst>
      <p:ext uri="{BB962C8B-B14F-4D97-AF65-F5344CB8AC3E}">
        <p14:creationId xmlns:p14="http://schemas.microsoft.com/office/powerpoint/2010/main" val="2626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EF138F-97B6-54C3-884A-0D5A7844E3BE}"/>
              </a:ext>
            </a:extLst>
          </p:cNvPr>
          <p:cNvSpPr txBox="1"/>
          <p:nvPr/>
        </p:nvSpPr>
        <p:spPr>
          <a:xfrm>
            <a:off x="1008052" y="1460244"/>
            <a:ext cx="10174305" cy="76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0" i="0">
                <a:effectLst/>
              </a:rPr>
              <a:t>存在大量的用户订单取消率为</a:t>
            </a:r>
            <a:r>
              <a:rPr lang="en-US" altLang="zh-CN" sz="2000" b="0" i="0">
                <a:effectLst/>
              </a:rPr>
              <a:t>0</a:t>
            </a:r>
            <a:r>
              <a:rPr lang="zh-CN" altLang="en-US" sz="2000" b="0" i="0">
                <a:effectLst/>
              </a:rPr>
              <a:t>的情况，说明大多数用户订了酒店后就会入住。而同时也存在部分极端用户，订单取消率为</a:t>
            </a:r>
            <a:r>
              <a:rPr lang="en-US" altLang="zh-CN" sz="2000" b="0" i="0">
                <a:effectLst/>
              </a:rPr>
              <a:t>1</a:t>
            </a:r>
            <a:r>
              <a:rPr lang="zh-CN" altLang="en-US" sz="2000" b="0" i="0">
                <a:effectLst/>
              </a:rPr>
              <a:t>的情况。订单取消率为</a:t>
            </a:r>
            <a:r>
              <a:rPr lang="en-US" altLang="zh-CN" sz="2000" b="0" i="0">
                <a:effectLst/>
              </a:rPr>
              <a:t>0.5</a:t>
            </a:r>
            <a:r>
              <a:rPr lang="zh-CN" altLang="en-US" sz="2000" b="0" i="0">
                <a:effectLst/>
              </a:rPr>
              <a:t>的用户第三多。</a:t>
            </a:r>
            <a:endParaRPr lang="en-US" altLang="zh-CN" sz="2000"/>
          </a:p>
        </p:txBody>
      </p: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66739726-9BAB-2A33-D574-3810E7760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96" y="2405705"/>
            <a:ext cx="8667323" cy="39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07" y="-253728"/>
            <a:ext cx="1827400" cy="137730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524" y="422243"/>
            <a:ext cx="645284" cy="64551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2174" y="655291"/>
            <a:ext cx="687382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5424" y="0"/>
            <a:ext cx="2834988" cy="148117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5305" y="6116916"/>
            <a:ext cx="1494318" cy="74267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B0B298-8AB6-6B66-8EBB-C5033B24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4"/>
            <a:ext cx="12190412" cy="616600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3089" y="6454636"/>
            <a:ext cx="814797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2B723D-728C-2F26-75DC-3729F006264A}"/>
              </a:ext>
            </a:extLst>
          </p:cNvPr>
          <p:cNvSpPr txBox="1"/>
          <p:nvPr/>
        </p:nvSpPr>
        <p:spPr>
          <a:xfrm>
            <a:off x="190550" y="15013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</a:p>
        </p:txBody>
      </p:sp>
    </p:spTree>
    <p:extLst>
      <p:ext uri="{BB962C8B-B14F-4D97-AF65-F5344CB8AC3E}">
        <p14:creationId xmlns:p14="http://schemas.microsoft.com/office/powerpoint/2010/main" val="39492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415605-076D-612B-D11A-B332C4A2D07B}"/>
              </a:ext>
            </a:extLst>
          </p:cNvPr>
          <p:cNvSpPr txBox="1"/>
          <p:nvPr/>
        </p:nvSpPr>
        <p:spPr>
          <a:xfrm>
            <a:off x="1054646" y="477466"/>
            <a:ext cx="3768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用户年订单数分布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D97685-A331-25D5-C4ED-CC91862E4517}"/>
              </a:ext>
            </a:extLst>
          </p:cNvPr>
          <p:cNvSpPr txBox="1"/>
          <p:nvPr/>
        </p:nvSpPr>
        <p:spPr>
          <a:xfrm>
            <a:off x="1054646" y="1197546"/>
            <a:ext cx="10585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plt.figure(figsize=(12, 6))</a:t>
            </a:r>
          </a:p>
          <a:p>
            <a:r>
              <a:rPr lang="zh-CN" altLang="en-US" dirty="0"/>
              <a:t>plt.hist(df[df["ordernum_oneyear"]&lt;100]["ordernum_oneyear"].dropna(),bins = 50, edgecolor = 'k')</a:t>
            </a:r>
          </a:p>
          <a:p>
            <a:r>
              <a:rPr lang="zh-CN" altLang="en-US" dirty="0"/>
              <a:t>plt.xlabel('用户年订单数') </a:t>
            </a:r>
          </a:p>
          <a:p>
            <a:r>
              <a:rPr lang="zh-CN" altLang="en-US" dirty="0"/>
              <a:t>plt.ylabel('数量') </a:t>
            </a:r>
          </a:p>
          <a:p>
            <a:r>
              <a:rPr lang="zh-CN" altLang="en-US" dirty="0"/>
              <a:t>plt.title('用户年订单数100内的分布')</a:t>
            </a:r>
          </a:p>
          <a:p>
            <a:r>
              <a:rPr lang="zh-CN" altLang="en-US" dirty="0"/>
              <a:t>plt.savefig('E:/images/用户年订单数100内的分布.png')</a:t>
            </a:r>
          </a:p>
          <a:p>
            <a:r>
              <a:rPr lang="zh-CN" altLang="en-US" dirty="0"/>
              <a:t>plt.show()</a:t>
            </a:r>
          </a:p>
        </p:txBody>
      </p:sp>
    </p:spTree>
    <p:extLst>
      <p:ext uri="{BB962C8B-B14F-4D97-AF65-F5344CB8AC3E}">
        <p14:creationId xmlns:p14="http://schemas.microsoft.com/office/powerpoint/2010/main" val="28363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5414" y="1225583"/>
            <a:ext cx="1554840" cy="18286"/>
          </a:xfrm>
          <a:custGeom>
            <a:avLst/>
            <a:gdLst>
              <a:gd name="connsiteX0" fmla="*/ 0 w 1554840"/>
              <a:gd name="connsiteY0" fmla="*/ 0 h 18286"/>
              <a:gd name="connsiteX1" fmla="*/ 549377 w 1554840"/>
              <a:gd name="connsiteY1" fmla="*/ 0 h 18286"/>
              <a:gd name="connsiteX2" fmla="*/ 1083205 w 1554840"/>
              <a:gd name="connsiteY2" fmla="*/ 0 h 18286"/>
              <a:gd name="connsiteX3" fmla="*/ 1554840 w 1554840"/>
              <a:gd name="connsiteY3" fmla="*/ 0 h 18286"/>
              <a:gd name="connsiteX4" fmla="*/ 1554840 w 1554840"/>
              <a:gd name="connsiteY4" fmla="*/ 18286 h 18286"/>
              <a:gd name="connsiteX5" fmla="*/ 1067657 w 1554840"/>
              <a:gd name="connsiteY5" fmla="*/ 18286 h 18286"/>
              <a:gd name="connsiteX6" fmla="*/ 549377 w 1554840"/>
              <a:gd name="connsiteY6" fmla="*/ 18286 h 18286"/>
              <a:gd name="connsiteX7" fmla="*/ 0 w 1554840"/>
              <a:gd name="connsiteY7" fmla="*/ 18286 h 18286"/>
              <a:gd name="connsiteX8" fmla="*/ 0 w 1554840"/>
              <a:gd name="connsiteY8" fmla="*/ 0 h 18286"/>
              <a:gd name="connsiteX0" fmla="*/ 0 w 1554840"/>
              <a:gd name="connsiteY0" fmla="*/ 0 h 18286"/>
              <a:gd name="connsiteX1" fmla="*/ 502732 w 1554840"/>
              <a:gd name="connsiteY1" fmla="*/ 0 h 18286"/>
              <a:gd name="connsiteX2" fmla="*/ 974366 w 1554840"/>
              <a:gd name="connsiteY2" fmla="*/ 0 h 18286"/>
              <a:gd name="connsiteX3" fmla="*/ 1554840 w 1554840"/>
              <a:gd name="connsiteY3" fmla="*/ 0 h 18286"/>
              <a:gd name="connsiteX4" fmla="*/ 1554840 w 1554840"/>
              <a:gd name="connsiteY4" fmla="*/ 18286 h 18286"/>
              <a:gd name="connsiteX5" fmla="*/ 1067657 w 1554840"/>
              <a:gd name="connsiteY5" fmla="*/ 18286 h 18286"/>
              <a:gd name="connsiteX6" fmla="*/ 518280 w 1554840"/>
              <a:gd name="connsiteY6" fmla="*/ 18286 h 18286"/>
              <a:gd name="connsiteX7" fmla="*/ 0 w 1554840"/>
              <a:gd name="connsiteY7" fmla="*/ 18286 h 18286"/>
              <a:gd name="connsiteX8" fmla="*/ 0 w 1554840"/>
              <a:gd name="connsiteY8" fmla="*/ 0 h 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840" h="18286" fill="none" extrusionOk="0">
                <a:moveTo>
                  <a:pt x="0" y="0"/>
                </a:moveTo>
                <a:cubicBezTo>
                  <a:pt x="158419" y="-6306"/>
                  <a:pt x="335515" y="39556"/>
                  <a:pt x="549377" y="0"/>
                </a:cubicBezTo>
                <a:cubicBezTo>
                  <a:pt x="781772" y="-22258"/>
                  <a:pt x="968702" y="11053"/>
                  <a:pt x="1083205" y="0"/>
                </a:cubicBezTo>
                <a:cubicBezTo>
                  <a:pt x="1202217" y="9716"/>
                  <a:pt x="1458859" y="19759"/>
                  <a:pt x="1554840" y="0"/>
                </a:cubicBezTo>
                <a:cubicBezTo>
                  <a:pt x="1554500" y="8674"/>
                  <a:pt x="1554874" y="9299"/>
                  <a:pt x="1554840" y="18286"/>
                </a:cubicBezTo>
                <a:cubicBezTo>
                  <a:pt x="1315777" y="3723"/>
                  <a:pt x="1268777" y="17698"/>
                  <a:pt x="1067657" y="18286"/>
                </a:cubicBezTo>
                <a:cubicBezTo>
                  <a:pt x="850669" y="15250"/>
                  <a:pt x="792302" y="10166"/>
                  <a:pt x="549377" y="18286"/>
                </a:cubicBezTo>
                <a:cubicBezTo>
                  <a:pt x="303335" y="18739"/>
                  <a:pt x="270544" y="28913"/>
                  <a:pt x="0" y="18286"/>
                </a:cubicBezTo>
                <a:cubicBezTo>
                  <a:pt x="-100" y="11224"/>
                  <a:pt x="847" y="4193"/>
                  <a:pt x="0" y="0"/>
                </a:cubicBezTo>
                <a:close/>
              </a:path>
              <a:path w="1554840" h="18286" stroke="0" extrusionOk="0">
                <a:moveTo>
                  <a:pt x="0" y="0"/>
                </a:moveTo>
                <a:cubicBezTo>
                  <a:pt x="108948" y="41361"/>
                  <a:pt x="302384" y="-28"/>
                  <a:pt x="502732" y="0"/>
                </a:cubicBezTo>
                <a:cubicBezTo>
                  <a:pt x="710964" y="-2500"/>
                  <a:pt x="775615" y="22082"/>
                  <a:pt x="974366" y="0"/>
                </a:cubicBezTo>
                <a:cubicBezTo>
                  <a:pt x="1171184" y="-390"/>
                  <a:pt x="1423132" y="-22360"/>
                  <a:pt x="1554840" y="0"/>
                </a:cubicBezTo>
                <a:cubicBezTo>
                  <a:pt x="1554303" y="3965"/>
                  <a:pt x="1555439" y="13784"/>
                  <a:pt x="1554840" y="18286"/>
                </a:cubicBezTo>
                <a:cubicBezTo>
                  <a:pt x="1480329" y="31503"/>
                  <a:pt x="1251897" y="57625"/>
                  <a:pt x="1067657" y="18286"/>
                </a:cubicBezTo>
                <a:cubicBezTo>
                  <a:pt x="872226" y="8331"/>
                  <a:pt x="726350" y="-6034"/>
                  <a:pt x="518280" y="18286"/>
                </a:cubicBezTo>
                <a:cubicBezTo>
                  <a:pt x="319919" y="38401"/>
                  <a:pt x="140326" y="5045"/>
                  <a:pt x="0" y="18286"/>
                </a:cubicBezTo>
                <a:cubicBezTo>
                  <a:pt x="461" y="13393"/>
                  <a:pt x="-347" y="7408"/>
                  <a:pt x="0" y="0"/>
                </a:cubicBezTo>
                <a:close/>
              </a:path>
              <a:path w="1554840" h="18286" fill="none" stroke="0" extrusionOk="0">
                <a:moveTo>
                  <a:pt x="0" y="0"/>
                </a:moveTo>
                <a:cubicBezTo>
                  <a:pt x="152602" y="-19514"/>
                  <a:pt x="300922" y="34237"/>
                  <a:pt x="549377" y="0"/>
                </a:cubicBezTo>
                <a:cubicBezTo>
                  <a:pt x="789146" y="-24787"/>
                  <a:pt x="947343" y="-4556"/>
                  <a:pt x="1083205" y="0"/>
                </a:cubicBezTo>
                <a:cubicBezTo>
                  <a:pt x="1191586" y="12695"/>
                  <a:pt x="1438582" y="10368"/>
                  <a:pt x="1554840" y="0"/>
                </a:cubicBezTo>
                <a:cubicBezTo>
                  <a:pt x="1554290" y="8632"/>
                  <a:pt x="1554938" y="9381"/>
                  <a:pt x="1554840" y="18286"/>
                </a:cubicBezTo>
                <a:cubicBezTo>
                  <a:pt x="1342363" y="2952"/>
                  <a:pt x="1277583" y="10664"/>
                  <a:pt x="1067657" y="18286"/>
                </a:cubicBezTo>
                <a:cubicBezTo>
                  <a:pt x="847243" y="13753"/>
                  <a:pt x="791817" y="20163"/>
                  <a:pt x="549377" y="18286"/>
                </a:cubicBezTo>
                <a:cubicBezTo>
                  <a:pt x="302823" y="15798"/>
                  <a:pt x="270695" y="31110"/>
                  <a:pt x="0" y="18286"/>
                </a:cubicBezTo>
                <a:cubicBezTo>
                  <a:pt x="247" y="11191"/>
                  <a:pt x="466" y="38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840"/>
                      <a:gd name="connsiteY0" fmla="*/ 0 h 18286"/>
                      <a:gd name="connsiteX1" fmla="*/ 549377 w 1554840"/>
                      <a:gd name="connsiteY1" fmla="*/ 0 h 18286"/>
                      <a:gd name="connsiteX2" fmla="*/ 1083205 w 1554840"/>
                      <a:gd name="connsiteY2" fmla="*/ 0 h 18286"/>
                      <a:gd name="connsiteX3" fmla="*/ 1554840 w 1554840"/>
                      <a:gd name="connsiteY3" fmla="*/ 0 h 18286"/>
                      <a:gd name="connsiteX4" fmla="*/ 1554840 w 1554840"/>
                      <a:gd name="connsiteY4" fmla="*/ 18286 h 18286"/>
                      <a:gd name="connsiteX5" fmla="*/ 1067657 w 1554840"/>
                      <a:gd name="connsiteY5" fmla="*/ 18286 h 18286"/>
                      <a:gd name="connsiteX6" fmla="*/ 549377 w 1554840"/>
                      <a:gd name="connsiteY6" fmla="*/ 18286 h 18286"/>
                      <a:gd name="connsiteX7" fmla="*/ 0 w 1554840"/>
                      <a:gd name="connsiteY7" fmla="*/ 18286 h 18286"/>
                      <a:gd name="connsiteX8" fmla="*/ 0 w 1554840"/>
                      <a:gd name="connsiteY8" fmla="*/ 0 h 1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840" h="18286" fill="none" extrusionOk="0">
                        <a:moveTo>
                          <a:pt x="0" y="0"/>
                        </a:moveTo>
                        <a:cubicBezTo>
                          <a:pt x="179558" y="-2887"/>
                          <a:pt x="320175" y="27011"/>
                          <a:pt x="549377" y="0"/>
                        </a:cubicBezTo>
                        <a:cubicBezTo>
                          <a:pt x="778579" y="-27011"/>
                          <a:pt x="967134" y="-5185"/>
                          <a:pt x="1083205" y="0"/>
                        </a:cubicBezTo>
                        <a:cubicBezTo>
                          <a:pt x="1199276" y="5185"/>
                          <a:pt x="1440870" y="-2277"/>
                          <a:pt x="1554840" y="0"/>
                        </a:cubicBezTo>
                        <a:cubicBezTo>
                          <a:pt x="1554449" y="8719"/>
                          <a:pt x="1554864" y="9346"/>
                          <a:pt x="1554840" y="18286"/>
                        </a:cubicBezTo>
                        <a:cubicBezTo>
                          <a:pt x="1329653" y="1444"/>
                          <a:pt x="1272812" y="20482"/>
                          <a:pt x="1067657" y="18286"/>
                        </a:cubicBezTo>
                        <a:cubicBezTo>
                          <a:pt x="862502" y="16090"/>
                          <a:pt x="795503" y="16692"/>
                          <a:pt x="549377" y="18286"/>
                        </a:cubicBezTo>
                        <a:cubicBezTo>
                          <a:pt x="303251" y="19880"/>
                          <a:pt x="273531" y="27169"/>
                          <a:pt x="0" y="18286"/>
                        </a:cubicBezTo>
                        <a:cubicBezTo>
                          <a:pt x="-3" y="11051"/>
                          <a:pt x="328" y="3807"/>
                          <a:pt x="0" y="0"/>
                        </a:cubicBezTo>
                        <a:close/>
                      </a:path>
                      <a:path w="1554840" h="18286" stroke="0" extrusionOk="0">
                        <a:moveTo>
                          <a:pt x="0" y="0"/>
                        </a:moveTo>
                        <a:cubicBezTo>
                          <a:pt x="110368" y="7599"/>
                          <a:pt x="292340" y="5930"/>
                          <a:pt x="502732" y="0"/>
                        </a:cubicBezTo>
                        <a:cubicBezTo>
                          <a:pt x="713124" y="-5930"/>
                          <a:pt x="788166" y="21413"/>
                          <a:pt x="974366" y="0"/>
                        </a:cubicBezTo>
                        <a:cubicBezTo>
                          <a:pt x="1160566" y="-21413"/>
                          <a:pt x="1435418" y="-28839"/>
                          <a:pt x="1554840" y="0"/>
                        </a:cubicBezTo>
                        <a:cubicBezTo>
                          <a:pt x="1554108" y="5083"/>
                          <a:pt x="1555565" y="13791"/>
                          <a:pt x="1554840" y="18286"/>
                        </a:cubicBezTo>
                        <a:cubicBezTo>
                          <a:pt x="1444654" y="789"/>
                          <a:pt x="1258734" y="36981"/>
                          <a:pt x="1067657" y="18286"/>
                        </a:cubicBezTo>
                        <a:cubicBezTo>
                          <a:pt x="876580" y="-409"/>
                          <a:pt x="733501" y="3454"/>
                          <a:pt x="518280" y="18286"/>
                        </a:cubicBezTo>
                        <a:cubicBezTo>
                          <a:pt x="303059" y="33118"/>
                          <a:pt x="141824" y="36125"/>
                          <a:pt x="0" y="18286"/>
                        </a:cubicBezTo>
                        <a:cubicBezTo>
                          <a:pt x="-634" y="12703"/>
                          <a:pt x="-175" y="73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2F7265-598B-27CA-C710-C56E941EFA96}"/>
              </a:ext>
            </a:extLst>
          </p:cNvPr>
          <p:cNvSpPr txBox="1"/>
          <p:nvPr/>
        </p:nvSpPr>
        <p:spPr>
          <a:xfrm>
            <a:off x="4653688" y="503036"/>
            <a:ext cx="6893679" cy="146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200" b="0" i="0" dirty="0">
                <a:effectLst/>
              </a:rPr>
              <a:t>绝大部分用户年订单数是小于</a:t>
            </a:r>
            <a:r>
              <a:rPr lang="en-US" altLang="zh-CN" sz="2200" b="0" i="0" dirty="0">
                <a:effectLst/>
              </a:rPr>
              <a:t>50</a:t>
            </a:r>
            <a:r>
              <a:rPr lang="zh-CN" altLang="en-US" sz="2200" b="0" i="0" dirty="0">
                <a:effectLst/>
              </a:rPr>
              <a:t>的，订单数在</a:t>
            </a:r>
            <a:r>
              <a:rPr lang="en-US" altLang="zh-CN" sz="2200" b="0" i="0" dirty="0">
                <a:effectLst/>
              </a:rPr>
              <a:t>5</a:t>
            </a:r>
            <a:r>
              <a:rPr lang="zh-CN" altLang="en-US" sz="2200" b="0" i="0" dirty="0">
                <a:effectLst/>
              </a:rPr>
              <a:t>次之内的人数占比比较大</a:t>
            </a:r>
            <a:endParaRPr lang="en-US" altLang="zh-CN" sz="2200" dirty="0"/>
          </a:p>
        </p:txBody>
      </p: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AAC5E54D-0B76-1E58-3AAB-97AD6BE0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09" y="2291466"/>
            <a:ext cx="7472203" cy="39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15B3F5-07F7-D64E-7146-0557A42D2FA7}"/>
              </a:ext>
            </a:extLst>
          </p:cNvPr>
          <p:cNvSpPr txBox="1"/>
          <p:nvPr/>
        </p:nvSpPr>
        <p:spPr>
          <a:xfrm>
            <a:off x="694606" y="477466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新老客户流失率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D537DD-4C68-0168-6780-BDC86D85269F}"/>
              </a:ext>
            </a:extLst>
          </p:cNvPr>
          <p:cNvSpPr txBox="1"/>
          <p:nvPr/>
        </p:nvSpPr>
        <p:spPr>
          <a:xfrm>
            <a:off x="550590" y="970553"/>
            <a:ext cx="108732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新老客户，可以由sid来判断。流失与否，用label来判断</a:t>
            </a:r>
          </a:p>
          <a:p>
            <a:r>
              <a:rPr lang="zh-CN" altLang="en-US" dirty="0"/>
              <a:t># 计算新老用户流失率</a:t>
            </a:r>
          </a:p>
          <a:p>
            <a:r>
              <a:rPr lang="zh-CN" altLang="en-US" dirty="0"/>
              <a:t>s_table = cdf[['label','sid']]</a:t>
            </a:r>
          </a:p>
          <a:p>
            <a:r>
              <a:rPr lang="zh-CN" altLang="en-US" dirty="0"/>
              <a:t>s_table['sid'] = np.where(s_table['sid']==1, 1, 0)  # 将sid处理为0和1两种情况，对应新客户和老客户</a:t>
            </a:r>
          </a:p>
          <a:p>
            <a:r>
              <a:rPr lang="zh-CN" altLang="en-US" dirty="0"/>
              <a:t>s_table['flag'] = 1  # </a:t>
            </a:r>
          </a:p>
          <a:p>
            <a:r>
              <a:rPr lang="zh-CN" altLang="en-US" dirty="0"/>
              <a:t>s = s_table.groupby('sid').sum().reset_index()  # 按照新老用户区分，label是流失和没流失的人数，flag是新、老用户数</a:t>
            </a:r>
          </a:p>
          <a:p>
            <a:r>
              <a:rPr lang="zh-CN" altLang="en-US" dirty="0"/>
              <a:t>s['rate'] = s['label'] / s['flag']  # 新老用户流失率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7851DA8-9B52-34B1-0EFE-AC8771CB3123}"/>
              </a:ext>
            </a:extLst>
          </p:cNvPr>
          <p:cNvSpPr txBox="1"/>
          <p:nvPr/>
        </p:nvSpPr>
        <p:spPr>
          <a:xfrm>
            <a:off x="694606" y="477466"/>
            <a:ext cx="98175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画图</a:t>
            </a:r>
          </a:p>
          <a:p>
            <a:r>
              <a:rPr lang="zh-CN" altLang="en-US" dirty="0"/>
              <a:t># 新老客户占比</a:t>
            </a:r>
          </a:p>
          <a:p>
            <a:r>
              <a:rPr lang="zh-CN" altLang="en-US" dirty="0"/>
              <a:t>plt.figure(figsize=(12, 5))</a:t>
            </a:r>
          </a:p>
          <a:p>
            <a:r>
              <a:rPr lang="zh-CN" altLang="en-US" dirty="0"/>
              <a:t>plt.subplot(121)</a:t>
            </a:r>
          </a:p>
          <a:p>
            <a:r>
              <a:rPr lang="zh-CN" altLang="en-US" dirty="0"/>
              <a:t>percent=[s['flag'][0]/s['flag'].sum(), s['flag'][1]/s['flag'].sum()]</a:t>
            </a:r>
          </a:p>
          <a:p>
            <a:r>
              <a:rPr lang="zh-CN" altLang="en-US" dirty="0"/>
              <a:t># color=['steelblue','lightskyblue']</a:t>
            </a:r>
          </a:p>
          <a:p>
            <a:r>
              <a:rPr lang="zh-CN" altLang="en-US" dirty="0"/>
              <a:t>label=['老客','新客']</a:t>
            </a:r>
          </a:p>
          <a:p>
            <a:r>
              <a:rPr lang="zh-CN" altLang="en-US" dirty="0"/>
              <a:t>plt.pie(percent,autopct='%.2f%%',labels=label)</a:t>
            </a:r>
          </a:p>
          <a:p>
            <a:r>
              <a:rPr lang="zh-CN" altLang="en-US" dirty="0"/>
              <a:t>plt.title('新老客户占比')</a:t>
            </a:r>
          </a:p>
          <a:p>
            <a:endParaRPr lang="zh-CN" altLang="en-US" dirty="0"/>
          </a:p>
          <a:p>
            <a:r>
              <a:rPr lang="zh-CN" altLang="en-US" dirty="0"/>
              <a:t># 流失率</a:t>
            </a:r>
          </a:p>
          <a:p>
            <a:r>
              <a:rPr lang="zh-CN" altLang="en-US" dirty="0"/>
              <a:t>plt.subplot(122)</a:t>
            </a:r>
          </a:p>
          <a:p>
            <a:r>
              <a:rPr lang="zh-CN" altLang="en-US" dirty="0"/>
              <a:t>plt.bar(s.sid, s.rate,align='center',tick_label=label,edgecolor = 'k')</a:t>
            </a:r>
          </a:p>
          <a:p>
            <a:r>
              <a:rPr lang="zh-CN" altLang="en-US" dirty="0"/>
              <a:t>plt.ylabel('流失率')</a:t>
            </a:r>
          </a:p>
          <a:p>
            <a:r>
              <a:rPr lang="zh-CN" altLang="en-US" dirty="0"/>
              <a:t>plt.title('新老客户中的客户流失率');</a:t>
            </a:r>
          </a:p>
        </p:txBody>
      </p:sp>
    </p:spTree>
    <p:extLst>
      <p:ext uri="{BB962C8B-B14F-4D97-AF65-F5344CB8AC3E}">
        <p14:creationId xmlns:p14="http://schemas.microsoft.com/office/powerpoint/2010/main" val="9549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5414" y="1225583"/>
            <a:ext cx="1554840" cy="18286"/>
          </a:xfrm>
          <a:custGeom>
            <a:avLst/>
            <a:gdLst>
              <a:gd name="connsiteX0" fmla="*/ 0 w 1554840"/>
              <a:gd name="connsiteY0" fmla="*/ 0 h 18286"/>
              <a:gd name="connsiteX1" fmla="*/ 549377 w 1554840"/>
              <a:gd name="connsiteY1" fmla="*/ 0 h 18286"/>
              <a:gd name="connsiteX2" fmla="*/ 1083205 w 1554840"/>
              <a:gd name="connsiteY2" fmla="*/ 0 h 18286"/>
              <a:gd name="connsiteX3" fmla="*/ 1554840 w 1554840"/>
              <a:gd name="connsiteY3" fmla="*/ 0 h 18286"/>
              <a:gd name="connsiteX4" fmla="*/ 1554840 w 1554840"/>
              <a:gd name="connsiteY4" fmla="*/ 18286 h 18286"/>
              <a:gd name="connsiteX5" fmla="*/ 1067657 w 1554840"/>
              <a:gd name="connsiteY5" fmla="*/ 18286 h 18286"/>
              <a:gd name="connsiteX6" fmla="*/ 549377 w 1554840"/>
              <a:gd name="connsiteY6" fmla="*/ 18286 h 18286"/>
              <a:gd name="connsiteX7" fmla="*/ 0 w 1554840"/>
              <a:gd name="connsiteY7" fmla="*/ 18286 h 18286"/>
              <a:gd name="connsiteX8" fmla="*/ 0 w 1554840"/>
              <a:gd name="connsiteY8" fmla="*/ 0 h 18286"/>
              <a:gd name="connsiteX0" fmla="*/ 0 w 1554840"/>
              <a:gd name="connsiteY0" fmla="*/ 0 h 18286"/>
              <a:gd name="connsiteX1" fmla="*/ 502732 w 1554840"/>
              <a:gd name="connsiteY1" fmla="*/ 0 h 18286"/>
              <a:gd name="connsiteX2" fmla="*/ 974366 w 1554840"/>
              <a:gd name="connsiteY2" fmla="*/ 0 h 18286"/>
              <a:gd name="connsiteX3" fmla="*/ 1554840 w 1554840"/>
              <a:gd name="connsiteY3" fmla="*/ 0 h 18286"/>
              <a:gd name="connsiteX4" fmla="*/ 1554840 w 1554840"/>
              <a:gd name="connsiteY4" fmla="*/ 18286 h 18286"/>
              <a:gd name="connsiteX5" fmla="*/ 1067657 w 1554840"/>
              <a:gd name="connsiteY5" fmla="*/ 18286 h 18286"/>
              <a:gd name="connsiteX6" fmla="*/ 518280 w 1554840"/>
              <a:gd name="connsiteY6" fmla="*/ 18286 h 18286"/>
              <a:gd name="connsiteX7" fmla="*/ 0 w 1554840"/>
              <a:gd name="connsiteY7" fmla="*/ 18286 h 18286"/>
              <a:gd name="connsiteX8" fmla="*/ 0 w 1554840"/>
              <a:gd name="connsiteY8" fmla="*/ 0 h 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840" h="18286" fill="none" extrusionOk="0">
                <a:moveTo>
                  <a:pt x="0" y="0"/>
                </a:moveTo>
                <a:cubicBezTo>
                  <a:pt x="158419" y="-6306"/>
                  <a:pt x="335515" y="39556"/>
                  <a:pt x="549377" y="0"/>
                </a:cubicBezTo>
                <a:cubicBezTo>
                  <a:pt x="781772" y="-22258"/>
                  <a:pt x="968702" y="11053"/>
                  <a:pt x="1083205" y="0"/>
                </a:cubicBezTo>
                <a:cubicBezTo>
                  <a:pt x="1202217" y="9716"/>
                  <a:pt x="1458859" y="19759"/>
                  <a:pt x="1554840" y="0"/>
                </a:cubicBezTo>
                <a:cubicBezTo>
                  <a:pt x="1554500" y="8674"/>
                  <a:pt x="1554874" y="9299"/>
                  <a:pt x="1554840" y="18286"/>
                </a:cubicBezTo>
                <a:cubicBezTo>
                  <a:pt x="1315777" y="3723"/>
                  <a:pt x="1268777" y="17698"/>
                  <a:pt x="1067657" y="18286"/>
                </a:cubicBezTo>
                <a:cubicBezTo>
                  <a:pt x="850669" y="15250"/>
                  <a:pt x="792302" y="10166"/>
                  <a:pt x="549377" y="18286"/>
                </a:cubicBezTo>
                <a:cubicBezTo>
                  <a:pt x="303335" y="18739"/>
                  <a:pt x="270544" y="28913"/>
                  <a:pt x="0" y="18286"/>
                </a:cubicBezTo>
                <a:cubicBezTo>
                  <a:pt x="-100" y="11224"/>
                  <a:pt x="847" y="4193"/>
                  <a:pt x="0" y="0"/>
                </a:cubicBezTo>
                <a:close/>
              </a:path>
              <a:path w="1554840" h="18286" stroke="0" extrusionOk="0">
                <a:moveTo>
                  <a:pt x="0" y="0"/>
                </a:moveTo>
                <a:cubicBezTo>
                  <a:pt x="108948" y="41361"/>
                  <a:pt x="302384" y="-28"/>
                  <a:pt x="502732" y="0"/>
                </a:cubicBezTo>
                <a:cubicBezTo>
                  <a:pt x="710964" y="-2500"/>
                  <a:pt x="775615" y="22082"/>
                  <a:pt x="974366" y="0"/>
                </a:cubicBezTo>
                <a:cubicBezTo>
                  <a:pt x="1171184" y="-390"/>
                  <a:pt x="1423132" y="-22360"/>
                  <a:pt x="1554840" y="0"/>
                </a:cubicBezTo>
                <a:cubicBezTo>
                  <a:pt x="1554303" y="3965"/>
                  <a:pt x="1555439" y="13784"/>
                  <a:pt x="1554840" y="18286"/>
                </a:cubicBezTo>
                <a:cubicBezTo>
                  <a:pt x="1480329" y="31503"/>
                  <a:pt x="1251897" y="57625"/>
                  <a:pt x="1067657" y="18286"/>
                </a:cubicBezTo>
                <a:cubicBezTo>
                  <a:pt x="872226" y="8331"/>
                  <a:pt x="726350" y="-6034"/>
                  <a:pt x="518280" y="18286"/>
                </a:cubicBezTo>
                <a:cubicBezTo>
                  <a:pt x="319919" y="38401"/>
                  <a:pt x="140326" y="5045"/>
                  <a:pt x="0" y="18286"/>
                </a:cubicBezTo>
                <a:cubicBezTo>
                  <a:pt x="461" y="13393"/>
                  <a:pt x="-347" y="7408"/>
                  <a:pt x="0" y="0"/>
                </a:cubicBezTo>
                <a:close/>
              </a:path>
              <a:path w="1554840" h="18286" fill="none" stroke="0" extrusionOk="0">
                <a:moveTo>
                  <a:pt x="0" y="0"/>
                </a:moveTo>
                <a:cubicBezTo>
                  <a:pt x="152602" y="-19514"/>
                  <a:pt x="300922" y="34237"/>
                  <a:pt x="549377" y="0"/>
                </a:cubicBezTo>
                <a:cubicBezTo>
                  <a:pt x="789146" y="-24787"/>
                  <a:pt x="947343" y="-4556"/>
                  <a:pt x="1083205" y="0"/>
                </a:cubicBezTo>
                <a:cubicBezTo>
                  <a:pt x="1191586" y="12695"/>
                  <a:pt x="1438582" y="10368"/>
                  <a:pt x="1554840" y="0"/>
                </a:cubicBezTo>
                <a:cubicBezTo>
                  <a:pt x="1554290" y="8632"/>
                  <a:pt x="1554938" y="9381"/>
                  <a:pt x="1554840" y="18286"/>
                </a:cubicBezTo>
                <a:cubicBezTo>
                  <a:pt x="1342363" y="2952"/>
                  <a:pt x="1277583" y="10664"/>
                  <a:pt x="1067657" y="18286"/>
                </a:cubicBezTo>
                <a:cubicBezTo>
                  <a:pt x="847243" y="13753"/>
                  <a:pt x="791817" y="20163"/>
                  <a:pt x="549377" y="18286"/>
                </a:cubicBezTo>
                <a:cubicBezTo>
                  <a:pt x="302823" y="15798"/>
                  <a:pt x="270695" y="31110"/>
                  <a:pt x="0" y="18286"/>
                </a:cubicBezTo>
                <a:cubicBezTo>
                  <a:pt x="247" y="11191"/>
                  <a:pt x="466" y="38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840"/>
                      <a:gd name="connsiteY0" fmla="*/ 0 h 18286"/>
                      <a:gd name="connsiteX1" fmla="*/ 549377 w 1554840"/>
                      <a:gd name="connsiteY1" fmla="*/ 0 h 18286"/>
                      <a:gd name="connsiteX2" fmla="*/ 1083205 w 1554840"/>
                      <a:gd name="connsiteY2" fmla="*/ 0 h 18286"/>
                      <a:gd name="connsiteX3" fmla="*/ 1554840 w 1554840"/>
                      <a:gd name="connsiteY3" fmla="*/ 0 h 18286"/>
                      <a:gd name="connsiteX4" fmla="*/ 1554840 w 1554840"/>
                      <a:gd name="connsiteY4" fmla="*/ 18286 h 18286"/>
                      <a:gd name="connsiteX5" fmla="*/ 1067657 w 1554840"/>
                      <a:gd name="connsiteY5" fmla="*/ 18286 h 18286"/>
                      <a:gd name="connsiteX6" fmla="*/ 549377 w 1554840"/>
                      <a:gd name="connsiteY6" fmla="*/ 18286 h 18286"/>
                      <a:gd name="connsiteX7" fmla="*/ 0 w 1554840"/>
                      <a:gd name="connsiteY7" fmla="*/ 18286 h 18286"/>
                      <a:gd name="connsiteX8" fmla="*/ 0 w 1554840"/>
                      <a:gd name="connsiteY8" fmla="*/ 0 h 1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840" h="18286" fill="none" extrusionOk="0">
                        <a:moveTo>
                          <a:pt x="0" y="0"/>
                        </a:moveTo>
                        <a:cubicBezTo>
                          <a:pt x="179558" y="-2887"/>
                          <a:pt x="320175" y="27011"/>
                          <a:pt x="549377" y="0"/>
                        </a:cubicBezTo>
                        <a:cubicBezTo>
                          <a:pt x="778579" y="-27011"/>
                          <a:pt x="967134" y="-5185"/>
                          <a:pt x="1083205" y="0"/>
                        </a:cubicBezTo>
                        <a:cubicBezTo>
                          <a:pt x="1199276" y="5185"/>
                          <a:pt x="1440870" y="-2277"/>
                          <a:pt x="1554840" y="0"/>
                        </a:cubicBezTo>
                        <a:cubicBezTo>
                          <a:pt x="1554449" y="8719"/>
                          <a:pt x="1554864" y="9346"/>
                          <a:pt x="1554840" y="18286"/>
                        </a:cubicBezTo>
                        <a:cubicBezTo>
                          <a:pt x="1329653" y="1444"/>
                          <a:pt x="1272812" y="20482"/>
                          <a:pt x="1067657" y="18286"/>
                        </a:cubicBezTo>
                        <a:cubicBezTo>
                          <a:pt x="862502" y="16090"/>
                          <a:pt x="795503" y="16692"/>
                          <a:pt x="549377" y="18286"/>
                        </a:cubicBezTo>
                        <a:cubicBezTo>
                          <a:pt x="303251" y="19880"/>
                          <a:pt x="273531" y="27169"/>
                          <a:pt x="0" y="18286"/>
                        </a:cubicBezTo>
                        <a:cubicBezTo>
                          <a:pt x="-3" y="11051"/>
                          <a:pt x="328" y="3807"/>
                          <a:pt x="0" y="0"/>
                        </a:cubicBezTo>
                        <a:close/>
                      </a:path>
                      <a:path w="1554840" h="18286" stroke="0" extrusionOk="0">
                        <a:moveTo>
                          <a:pt x="0" y="0"/>
                        </a:moveTo>
                        <a:cubicBezTo>
                          <a:pt x="110368" y="7599"/>
                          <a:pt x="292340" y="5930"/>
                          <a:pt x="502732" y="0"/>
                        </a:cubicBezTo>
                        <a:cubicBezTo>
                          <a:pt x="713124" y="-5930"/>
                          <a:pt x="788166" y="21413"/>
                          <a:pt x="974366" y="0"/>
                        </a:cubicBezTo>
                        <a:cubicBezTo>
                          <a:pt x="1160566" y="-21413"/>
                          <a:pt x="1435418" y="-28839"/>
                          <a:pt x="1554840" y="0"/>
                        </a:cubicBezTo>
                        <a:cubicBezTo>
                          <a:pt x="1554108" y="5083"/>
                          <a:pt x="1555565" y="13791"/>
                          <a:pt x="1554840" y="18286"/>
                        </a:cubicBezTo>
                        <a:cubicBezTo>
                          <a:pt x="1444654" y="789"/>
                          <a:pt x="1258734" y="36981"/>
                          <a:pt x="1067657" y="18286"/>
                        </a:cubicBezTo>
                        <a:cubicBezTo>
                          <a:pt x="876580" y="-409"/>
                          <a:pt x="733501" y="3454"/>
                          <a:pt x="518280" y="18286"/>
                        </a:cubicBezTo>
                        <a:cubicBezTo>
                          <a:pt x="303059" y="33118"/>
                          <a:pt x="141824" y="36125"/>
                          <a:pt x="0" y="18286"/>
                        </a:cubicBezTo>
                        <a:cubicBezTo>
                          <a:pt x="-634" y="12703"/>
                          <a:pt x="-175" y="73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5BA346-88B1-38E4-19EE-F5F1CB2512F9}"/>
              </a:ext>
            </a:extLst>
          </p:cNvPr>
          <p:cNvSpPr txBox="1"/>
          <p:nvPr/>
        </p:nvSpPr>
        <p:spPr>
          <a:xfrm>
            <a:off x="4653688" y="503036"/>
            <a:ext cx="6893679" cy="146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200" b="0" i="0" dirty="0">
                <a:effectLst/>
              </a:rPr>
              <a:t>我们可以看到，众多客户中，</a:t>
            </a:r>
            <a:r>
              <a:rPr lang="en-US" altLang="zh-CN" sz="2200" b="0" i="0" dirty="0">
                <a:effectLst/>
              </a:rPr>
              <a:t>94.42%</a:t>
            </a:r>
            <a:r>
              <a:rPr lang="zh-CN" altLang="en-US" sz="2200" b="0" i="0" dirty="0">
                <a:effectLst/>
              </a:rPr>
              <a:t>的客户是老客户，新客只占</a:t>
            </a:r>
            <a:r>
              <a:rPr lang="en-US" altLang="zh-CN" sz="2200" b="0" i="0" dirty="0">
                <a:effectLst/>
              </a:rPr>
              <a:t>5.58%</a:t>
            </a:r>
            <a:r>
              <a:rPr lang="zh-CN" altLang="en-US" sz="2200" b="0" i="0" dirty="0">
                <a:effectLst/>
              </a:rPr>
              <a:t>，另外，老客的流失率达到</a:t>
            </a:r>
            <a:r>
              <a:rPr lang="en-US" altLang="zh-CN" sz="2200" b="0" i="0" dirty="0">
                <a:effectLst/>
              </a:rPr>
              <a:t>28%</a:t>
            </a:r>
            <a:r>
              <a:rPr lang="zh-CN" altLang="en-US" sz="2200" b="0" i="0" dirty="0">
                <a:effectLst/>
              </a:rPr>
              <a:t>，新客的流失率占</a:t>
            </a:r>
            <a:r>
              <a:rPr lang="en-US" altLang="zh-CN" sz="2200" b="0" i="0" dirty="0">
                <a:effectLst/>
              </a:rPr>
              <a:t>20%</a:t>
            </a:r>
            <a:r>
              <a:rPr lang="zh-CN" altLang="en-US" sz="2200" b="0" i="0" dirty="0">
                <a:effectLst/>
              </a:rPr>
              <a:t>，总体来说，我们应该采取措施，谨防用户流失，并且采取拉新手段获取更多新客户。</a:t>
            </a:r>
            <a:endParaRPr lang="en-US" altLang="zh-CN" sz="2200" dirty="0"/>
          </a:p>
        </p:txBody>
      </p: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993FEB6B-70DB-1825-3D6E-7B39CBB8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29" y="2291466"/>
            <a:ext cx="8471163" cy="39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505" y="2925445"/>
            <a:ext cx="3234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数据预处理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90750" y="29134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en-US" altLang="zh-CN" sz="4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DB1333A-1529-F8B2-E858-1D7CF8D66B1B}"/>
              </a:ext>
            </a:extLst>
          </p:cNvPr>
          <p:cNvSpPr txBox="1"/>
          <p:nvPr/>
        </p:nvSpPr>
        <p:spPr>
          <a:xfrm>
            <a:off x="1558702" y="981522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>
                <a:solidFill>
                  <a:srgbClr val="4D4D4D"/>
                </a:solidFill>
                <a:effectLst/>
                <a:latin typeface="-apple-system"/>
              </a:rPr>
              <a:t>根据探索性分析中观察到的结果，我们需要对数据进行一系列预处理，包括数据格式转换、缺失值处理、异常值处理。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A72F46-95AE-15FC-BAB1-691E8F289E9C}"/>
              </a:ext>
            </a:extLst>
          </p:cNvPr>
          <p:cNvSpPr txBox="1"/>
          <p:nvPr/>
        </p:nvSpPr>
        <p:spPr>
          <a:xfrm>
            <a:off x="1558702" y="2133650"/>
            <a:ext cx="6092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rawdf = df.copy()</a:t>
            </a:r>
          </a:p>
          <a:p>
            <a:r>
              <a:rPr lang="zh-CN" altLang="en-US"/>
              <a:t>rawdf.shape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1F957F-FB7A-201A-5466-FF158FCE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02" y="3372611"/>
            <a:ext cx="6226559" cy="11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A444770-145E-8682-11E0-830407C6300F}"/>
              </a:ext>
            </a:extLst>
          </p:cNvPr>
          <p:cNvSpPr txBox="1"/>
          <p:nvPr/>
        </p:nvSpPr>
        <p:spPr>
          <a:xfrm>
            <a:off x="838622" y="621482"/>
            <a:ext cx="609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去除不需要的字段与重复字段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E51D7C-1964-AA59-0286-15805B51028E}"/>
              </a:ext>
            </a:extLst>
          </p:cNvPr>
          <p:cNvSpPr txBox="1"/>
          <p:nvPr/>
        </p:nvSpPr>
        <p:spPr>
          <a:xfrm>
            <a:off x="982638" y="1413570"/>
            <a:ext cx="72972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drop_columns = ['sampleid', 'firstorder_bu' ]</a:t>
            </a:r>
          </a:p>
          <a:p>
            <a:r>
              <a:rPr lang="zh-CN" altLang="en-US" dirty="0"/>
              <a:t>rawdf.drop(drop_columns, axis=1, inplace=True)</a:t>
            </a:r>
          </a:p>
          <a:p>
            <a:endParaRPr lang="zh-CN" altLang="en-US" dirty="0"/>
          </a:p>
          <a:p>
            <a:r>
              <a:rPr lang="zh-CN" altLang="en-US" dirty="0"/>
              <a:t>rawdf.drop_duplicates(inplace=True)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C891C5C-3D28-D091-6C90-CE8B67A7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8" y="3522416"/>
            <a:ext cx="8856984" cy="707886"/>
          </a:xfrm>
          <a:prstGeom prst="rect">
            <a:avLst/>
          </a:prstGeom>
          <a:solidFill>
            <a:srgbClr val="F9F2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509030403020204" pitchFamily="49" charset="0"/>
              </a:rPr>
              <a:t>sampleid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ea typeface="-apple-system"/>
              </a:rPr>
              <a:t>列表示的是每一条的样本记录，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509030403020204" pitchFamily="49" charset="0"/>
              </a:rPr>
              <a:t>firstorder_bu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ea typeface="-apple-system"/>
              </a:rPr>
              <a:t>列表示首笔订单的bu，从实际意义来看，对用户是否流失影响不大。另外，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509030403020204" pitchFamily="49" charset="0"/>
              </a:rPr>
              <a:t>label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ea typeface="-apple-system"/>
              </a:rPr>
              <a:t>列也要去掉。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7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440A59F-C0CD-8F15-880A-09901C8DED37}"/>
              </a:ext>
            </a:extLst>
          </p:cNvPr>
          <p:cNvSpPr txBox="1"/>
          <p:nvPr/>
        </p:nvSpPr>
        <p:spPr>
          <a:xfrm>
            <a:off x="622598" y="462657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数据类型转换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93143D-B195-41B0-4D9C-30DB933FC66F}"/>
              </a:ext>
            </a:extLst>
          </p:cNvPr>
          <p:cNvSpPr txBox="1"/>
          <p:nvPr/>
        </p:nvSpPr>
        <p:spPr>
          <a:xfrm>
            <a:off x="888521" y="947433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时间特征处理</a:t>
            </a:r>
            <a:endParaRPr lang="zh-CN" alt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48DF229-5587-0DEF-5EC9-68017134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97" y="1409098"/>
            <a:ext cx="10847733" cy="1631216"/>
          </a:xfrm>
          <a:prstGeom prst="rect">
            <a:avLst/>
          </a:prstGeom>
          <a:solidFill>
            <a:srgbClr val="F9F2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-apple-system"/>
              </a:rPr>
              <a:t>访问日期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509030403020204" pitchFamily="49" charset="0"/>
              </a:rPr>
              <a:t>d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ea typeface="-apple-system"/>
              </a:rPr>
              <a:t>和入住日期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509030403020204" pitchFamily="49" charset="0"/>
              </a:rPr>
              <a:t>arrival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ea typeface="-apple-system"/>
              </a:rPr>
              <a:t>字段为字符串类型，从实际意义来看，将其转换为星期几的int类型是种更好的方式。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-apple-system"/>
              </a:rPr>
              <a:t>另外是否为周末对实际的用户行为影响颇大，需新增判断是否为周末的特征列。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-apple-system"/>
              </a:rPr>
              <a:t>另外预定与入住间隔时间越久，用户的决策受影响的风先越大，所以也新构造关于间隔天数的特征列。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13EE76-81CC-BFEA-DB25-54000E161B7D}"/>
              </a:ext>
            </a:extLst>
          </p:cNvPr>
          <p:cNvSpPr txBox="1"/>
          <p:nvPr/>
        </p:nvSpPr>
        <p:spPr>
          <a:xfrm>
            <a:off x="741141" y="3020187"/>
            <a:ext cx="114492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将两个日期变量由字符串转换为日期格式</a:t>
            </a:r>
          </a:p>
          <a:p>
            <a:r>
              <a:rPr lang="zh-CN" altLang="en-US" dirty="0"/>
              <a:t>rawdf['arrival'] = pd.to_datetime(rawdf['arrival'] )</a:t>
            </a:r>
          </a:p>
          <a:p>
            <a:r>
              <a:rPr lang="zh-CN" altLang="en-US" dirty="0"/>
              <a:t>rawdf['d'] = pd.to_datetime(rawdf['d'])</a:t>
            </a:r>
          </a:p>
          <a:p>
            <a:endParaRPr lang="zh-CN" altLang="en-US" dirty="0"/>
          </a:p>
          <a:p>
            <a:r>
              <a:rPr lang="zh-CN" altLang="en-US" dirty="0"/>
              <a:t># 生成提前预定天数（衍生变量）（到达日期-访问日期间隔）（看提前多少天订）</a:t>
            </a:r>
          </a:p>
          <a:p>
            <a:r>
              <a:rPr lang="zh-CN" altLang="en-US" dirty="0"/>
              <a:t>rawdf['day_advanced'] = (rawdf['arrival']-rawdf['d']).dt.days</a:t>
            </a:r>
          </a:p>
          <a:p>
            <a:endParaRPr lang="zh-CN" altLang="en-US" dirty="0"/>
          </a:p>
          <a:p>
            <a:r>
              <a:rPr lang="zh-CN" altLang="en-US" dirty="0"/>
              <a:t># 时间格式</a:t>
            </a:r>
          </a:p>
          <a:p>
            <a:r>
              <a:rPr lang="zh-CN" altLang="en-US" dirty="0"/>
              <a:t>rawdf['d'] = pd.to_datetime(df['d'], format = '%Y-%m-%d')</a:t>
            </a:r>
          </a:p>
          <a:p>
            <a:r>
              <a:rPr lang="zh-CN" altLang="en-US" dirty="0"/>
              <a:t>rawdf['arrival'] = pd.to_datetime(df['arrival'], format='%Y-%m-%d')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6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ECBD29D-8B71-0671-51DE-77E42C82327F}"/>
              </a:ext>
            </a:extLst>
          </p:cNvPr>
          <p:cNvSpPr txBox="1"/>
          <p:nvPr/>
        </p:nvSpPr>
        <p:spPr>
          <a:xfrm>
            <a:off x="334566" y="837506"/>
            <a:ext cx="126479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用户周几入住</a:t>
            </a:r>
          </a:p>
          <a:p>
            <a:r>
              <a:rPr lang="zh-CN" altLang="en-US" dirty="0"/>
              <a:t>rawdf['arrival_weekday'] = rawdf['arrival'].map(lambda x:x.weekday())</a:t>
            </a:r>
          </a:p>
          <a:p>
            <a:endParaRPr lang="zh-CN" altLang="en-US" dirty="0"/>
          </a:p>
          <a:p>
            <a:r>
              <a:rPr lang="zh-CN" altLang="en-US" dirty="0"/>
              <a:t># 用户入住那天是否为休息日</a:t>
            </a:r>
          </a:p>
          <a:p>
            <a:r>
              <a:rPr lang="zh-CN" altLang="en-US" dirty="0"/>
              <a:t>def is_weekend(a):</a:t>
            </a:r>
          </a:p>
          <a:p>
            <a:r>
              <a:rPr lang="zh-CN" altLang="en-US" dirty="0"/>
              <a:t>    if int(a) in [0,1,2,3,4]:</a:t>
            </a:r>
          </a:p>
          <a:p>
            <a:r>
              <a:rPr lang="zh-CN" altLang="en-US" dirty="0"/>
              <a:t>        return 0 # 0代表是工作日</a:t>
            </a:r>
          </a:p>
          <a:p>
            <a:r>
              <a:rPr lang="zh-CN" altLang="en-US" dirty="0"/>
              <a:t>    else:</a:t>
            </a:r>
          </a:p>
          <a:p>
            <a:r>
              <a:rPr lang="zh-CN" altLang="en-US" dirty="0"/>
              <a:t>        return 1 # 1代表是周末</a:t>
            </a:r>
          </a:p>
          <a:p>
            <a:endParaRPr lang="zh-CN" altLang="en-US" dirty="0"/>
          </a:p>
          <a:p>
            <a:r>
              <a:rPr lang="zh-CN" altLang="en-US" dirty="0"/>
              <a:t>rawdf['is_arrival_weekend'] = rawdf['arrival_weekday'].map(lambda x: is_weekend(x))</a:t>
            </a:r>
          </a:p>
          <a:p>
            <a:endParaRPr lang="zh-CN" altLang="en-US" dirty="0"/>
          </a:p>
          <a:p>
            <a:r>
              <a:rPr lang="zh-CN" altLang="en-US" dirty="0"/>
              <a:t>rawdf.drop(labels=['d','arrival'], axis=1, inplace=True)</a:t>
            </a:r>
          </a:p>
        </p:txBody>
      </p:sp>
    </p:spTree>
    <p:extLst>
      <p:ext uri="{BB962C8B-B14F-4D97-AF65-F5344CB8AC3E}">
        <p14:creationId xmlns:p14="http://schemas.microsoft.com/office/powerpoint/2010/main" val="26947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1030" y="307585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i="0" dirty="0">
                <a:solidFill>
                  <a:srgbClr val="4F4F4F"/>
                </a:solidFill>
                <a:effectLst/>
                <a:latin typeface="PingFang SC"/>
              </a:rPr>
              <a:t>探索性分析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6734" y="3075851"/>
            <a:ext cx="100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en-US" altLang="zh-CN" sz="5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8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AB42E36-AC62-4B86-AB59-3763A9F33627}"/>
              </a:ext>
            </a:extLst>
          </p:cNvPr>
          <p:cNvSpPr txBox="1"/>
          <p:nvPr/>
        </p:nvSpPr>
        <p:spPr>
          <a:xfrm>
            <a:off x="838622" y="693490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异常值处理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66ED09-CEBE-36DF-8B87-7AE51B976840}"/>
              </a:ext>
            </a:extLst>
          </p:cNvPr>
          <p:cNvSpPr txBox="1"/>
          <p:nvPr/>
        </p:nvSpPr>
        <p:spPr>
          <a:xfrm>
            <a:off x="1486694" y="1328202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负数处理</a:t>
            </a:r>
          </a:p>
        </p:txBody>
      </p:sp>
      <p:graphicFrame>
        <p:nvGraphicFramePr>
          <p:cNvPr id="12" name="文本框 4">
            <a:extLst>
              <a:ext uri="{FF2B5EF4-FFF2-40B4-BE49-F238E27FC236}">
                <a16:creationId xmlns:a16="http://schemas.microsoft.com/office/drawing/2014/main" id="{FBFAA6DE-6941-25A6-8018-F783B656453A}"/>
              </a:ext>
            </a:extLst>
          </p:cNvPr>
          <p:cNvGraphicFramePr/>
          <p:nvPr/>
        </p:nvGraphicFramePr>
        <p:xfrm>
          <a:off x="1484345" y="1952146"/>
          <a:ext cx="9217024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4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F6212-22E6-BE5D-F278-B14BF79D588D}"/>
              </a:ext>
            </a:extLst>
          </p:cNvPr>
          <p:cNvSpPr txBox="1"/>
          <p:nvPr/>
        </p:nvSpPr>
        <p:spPr>
          <a:xfrm>
            <a:off x="406574" y="117426"/>
            <a:ext cx="94330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filter_one=['customer_value_profit','ctrip_profits']</a:t>
            </a:r>
          </a:p>
          <a:p>
            <a:r>
              <a:rPr lang="zh-CN" altLang="en-US" dirty="0"/>
              <a:t>filter_two=['delta_price1','delta_price2','lowestprice']</a:t>
            </a:r>
          </a:p>
          <a:p>
            <a:endParaRPr lang="zh-CN" altLang="en-US" dirty="0"/>
          </a:p>
          <a:p>
            <a:r>
              <a:rPr lang="zh-CN" altLang="en-US" dirty="0"/>
              <a:t>for f in filter_one:</a:t>
            </a:r>
          </a:p>
          <a:p>
            <a:r>
              <a:rPr lang="zh-CN" altLang="en-US" dirty="0"/>
              <a:t>    rawdf.loc[rawdf[f]&lt;0, f] = 0</a:t>
            </a:r>
          </a:p>
          <a:p>
            <a:endParaRPr lang="zh-CN" altLang="en-US" dirty="0"/>
          </a:p>
          <a:p>
            <a:r>
              <a:rPr lang="zh-CN" altLang="en-US" dirty="0"/>
              <a:t>for f in filter_two:</a:t>
            </a:r>
          </a:p>
          <a:p>
            <a:r>
              <a:rPr lang="zh-CN" altLang="en-US" dirty="0"/>
              <a:t>    rawdf.loc[rawdf[f]&lt;0, f] = rawdf[f].median()</a:t>
            </a:r>
          </a:p>
          <a:p>
            <a:r>
              <a:rPr lang="zh-CN" altLang="en-US" dirty="0"/>
              <a:t>    </a:t>
            </a:r>
          </a:p>
          <a:p>
            <a:r>
              <a:rPr lang="zh-CN" altLang="en-US" dirty="0"/>
              <a:t>rawdf[['customer_value_profit','ctrip_profits','delta_price1','delta_price2','lowestprice']].describe()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90F463-5C38-D72D-C8B2-F76C577B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262251"/>
            <a:ext cx="6340389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B70AB4-47E9-D38A-35C7-BB30D4FD7F7E}"/>
              </a:ext>
            </a:extLst>
          </p:cNvPr>
          <p:cNvSpPr txBox="1"/>
          <p:nvPr/>
        </p:nvSpPr>
        <p:spPr>
          <a:xfrm>
            <a:off x="766614" y="333450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极值处理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A9972E-CB37-8F1C-9708-3230C2B7A557}"/>
              </a:ext>
            </a:extLst>
          </p:cNvPr>
          <p:cNvSpPr txBox="1"/>
          <p:nvPr/>
        </p:nvSpPr>
        <p:spPr>
          <a:xfrm>
            <a:off x="838622" y="1269554"/>
            <a:ext cx="88094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for i in rawdf.columns:</a:t>
            </a:r>
          </a:p>
          <a:p>
            <a:r>
              <a:rPr lang="zh-CN" altLang="en-US" dirty="0"/>
              <a:t>    value_1_percent =  np.percentile(rawdf[i], 1)  # # 1%的值</a:t>
            </a:r>
          </a:p>
          <a:p>
            <a:r>
              <a:rPr lang="zh-CN" altLang="en-US" dirty="0"/>
              <a:t>    value_99_percent = np.percentile(rawdf[i], 99) # 99%的值</a:t>
            </a:r>
          </a:p>
          <a:p>
            <a:r>
              <a:rPr lang="zh-CN" altLang="en-US" dirty="0"/>
              <a:t>    </a:t>
            </a:r>
          </a:p>
          <a:p>
            <a:r>
              <a:rPr lang="zh-CN" altLang="en-US" dirty="0"/>
              <a:t>    rawdf.loc[rawdf[i]&lt;value_1_percent, i] = value_1_percent</a:t>
            </a:r>
          </a:p>
          <a:p>
            <a:r>
              <a:rPr lang="zh-CN" altLang="en-US" dirty="0"/>
              <a:t>    rawdf.loc[rawdf[i]&gt;value_99_percent, i] = value_99_percent</a:t>
            </a:r>
          </a:p>
          <a:p>
            <a:endParaRPr lang="zh-CN" altLang="en-US" dirty="0"/>
          </a:p>
          <a:p>
            <a:r>
              <a:rPr lang="zh-CN" altLang="en-US" dirty="0"/>
              <a:t># 查看表现</a:t>
            </a:r>
          </a:p>
          <a:p>
            <a:r>
              <a:rPr lang="zh-CN" altLang="en-US" dirty="0"/>
              <a:t>rawdf.skew().sort_values()</a:t>
            </a:r>
          </a:p>
        </p:txBody>
      </p:sp>
    </p:spTree>
    <p:extLst>
      <p:ext uri="{BB962C8B-B14F-4D97-AF65-F5344CB8AC3E}">
        <p14:creationId xmlns:p14="http://schemas.microsoft.com/office/powerpoint/2010/main" val="28876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1" cy="6858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734"/>
            <a:ext cx="355147" cy="673616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98" y="2091052"/>
            <a:ext cx="4297120" cy="27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A96F2F-13F1-9BB2-908B-E3FF7D6F6C53}"/>
              </a:ext>
            </a:extLst>
          </p:cNvPr>
          <p:cNvSpPr txBox="1"/>
          <p:nvPr/>
        </p:nvSpPr>
        <p:spPr>
          <a:xfrm>
            <a:off x="590642" y="2331044"/>
            <a:ext cx="4558831" cy="3980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</a:rPr>
              <a:t>由探索性分析中数据分布情况害能看出，较多特征有极大和极小的异常值，比如上文可视化的</a:t>
            </a:r>
            <a:r>
              <a:rPr lang="en-US" altLang="zh-CN" sz="2000" b="0" i="0" dirty="0" err="1">
                <a:effectLst/>
              </a:rPr>
              <a:t>customer_value_profit</a:t>
            </a:r>
            <a:r>
              <a:rPr lang="zh-CN" altLang="en-US" sz="2000" b="0" i="0" dirty="0">
                <a:effectLst/>
              </a:rPr>
              <a:t>，</a:t>
            </a:r>
            <a:r>
              <a:rPr lang="en-US" altLang="zh-CN" sz="2000" b="0" i="0" dirty="0" err="1">
                <a:effectLst/>
              </a:rPr>
              <a:t>ctrip_profits</a:t>
            </a:r>
            <a:r>
              <a:rPr lang="zh-CN" altLang="en-US" sz="2000" b="0" i="0" dirty="0">
                <a:effectLst/>
              </a:rPr>
              <a:t>，</a:t>
            </a:r>
            <a:r>
              <a:rPr lang="en-US" altLang="zh-CN" sz="2000" b="0" i="0" dirty="0" err="1">
                <a:effectLst/>
              </a:rPr>
              <a:t>starprefer</a:t>
            </a:r>
            <a:r>
              <a:rPr lang="zh-CN" altLang="en-US" sz="2000" b="0" i="0" dirty="0">
                <a:effectLst/>
              </a:rPr>
              <a:t>等。因此对所有字段使用</a:t>
            </a:r>
            <a:r>
              <a:rPr lang="en-US" altLang="zh-CN" sz="2000" b="0" i="0" dirty="0">
                <a:effectLst/>
              </a:rPr>
              <a:t>1%</a:t>
            </a:r>
            <a:r>
              <a:rPr lang="zh-CN" altLang="en-US" sz="2000" b="0" i="0" dirty="0">
                <a:effectLst/>
              </a:rPr>
              <a:t>和</a:t>
            </a:r>
            <a:r>
              <a:rPr lang="en-US" altLang="zh-CN" sz="2000" b="0" i="0" dirty="0">
                <a:effectLst/>
              </a:rPr>
              <a:t>99%</a:t>
            </a:r>
            <a:r>
              <a:rPr lang="zh-CN" altLang="en-US" sz="2000" b="0" i="0" dirty="0">
                <a:effectLst/>
              </a:rPr>
              <a:t>分位数替换超过上下线的值。</a:t>
            </a:r>
            <a:endParaRPr lang="en-US" altLang="zh-C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6277" y="0"/>
            <a:ext cx="1494135" cy="6859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069" y="513971"/>
            <a:ext cx="6008584" cy="58359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93D9D447-6BF7-B7B9-7B05-451CBFBD1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" b="-1"/>
          <a:stretch/>
        </p:blipFill>
        <p:spPr>
          <a:xfrm>
            <a:off x="5977009" y="799537"/>
            <a:ext cx="5424704" cy="52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8E8A314-15DA-9412-858C-6AF1E8B87C90}"/>
              </a:ext>
            </a:extLst>
          </p:cNvPr>
          <p:cNvSpPr txBox="1"/>
          <p:nvPr/>
        </p:nvSpPr>
        <p:spPr>
          <a:xfrm>
            <a:off x="838622" y="549474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缺失值处理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19B947-5ACA-69A1-4F0F-120E94668916}"/>
              </a:ext>
            </a:extLst>
          </p:cNvPr>
          <p:cNvSpPr txBox="1"/>
          <p:nvPr/>
        </p:nvSpPr>
        <p:spPr>
          <a:xfrm>
            <a:off x="1054646" y="1629594"/>
            <a:ext cx="6577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常用缺失值处理方法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不处理（针对类似 </a:t>
            </a:r>
            <a:r>
              <a:rPr lang="en-US" altLang="zh-CN" b="0" i="0" dirty="0" err="1">
                <a:effectLst/>
                <a:latin typeface="-apple-system"/>
              </a:rPr>
              <a:t>XGBoost</a:t>
            </a:r>
            <a:r>
              <a:rPr lang="en-US" altLang="zh-CN" b="0" i="0" dirty="0">
                <a:effectLst/>
                <a:latin typeface="-apple-system"/>
              </a:rPr>
              <a:t> </a:t>
            </a:r>
            <a:r>
              <a:rPr lang="zh-CN" altLang="en-US" b="0" i="0" dirty="0">
                <a:effectLst/>
                <a:latin typeface="-apple-system"/>
              </a:rPr>
              <a:t>等树模型）；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删除（缺失数据太多）；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插值补全，包括均值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中位数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众数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建模预测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多重插补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压缩感知补全</a:t>
            </a:r>
            <a:r>
              <a:rPr lang="en-US" altLang="zh-CN" b="0" i="0" dirty="0">
                <a:effectLst/>
                <a:latin typeface="-apple-system"/>
              </a:rPr>
              <a:t>/</a:t>
            </a:r>
            <a:r>
              <a:rPr lang="zh-CN" altLang="en-US" b="0" i="0" dirty="0">
                <a:effectLst/>
                <a:latin typeface="-apple-system"/>
              </a:rPr>
              <a:t>矩阵补全等；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分箱，缺失值一个箱；</a:t>
            </a:r>
          </a:p>
        </p:txBody>
      </p:sp>
    </p:spTree>
    <p:extLst>
      <p:ext uri="{BB962C8B-B14F-4D97-AF65-F5344CB8AC3E}">
        <p14:creationId xmlns:p14="http://schemas.microsoft.com/office/powerpoint/2010/main" val="33986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43BF87-D05B-FB79-AAB2-B50260C0D9EF}"/>
              </a:ext>
            </a:extLst>
          </p:cNvPr>
          <p:cNvSpPr txBox="1"/>
          <p:nvPr/>
        </p:nvSpPr>
        <p:spPr>
          <a:xfrm>
            <a:off x="1054646" y="693490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 删除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F58A24-5D3E-5553-3D4A-D700A0376BA1}"/>
              </a:ext>
            </a:extLst>
          </p:cNvPr>
          <p:cNvSpPr txBox="1"/>
          <p:nvPr/>
        </p:nvSpPr>
        <p:spPr>
          <a:xfrm>
            <a:off x="1054646" y="1341562"/>
            <a:ext cx="736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对于缺失率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&gt;80%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的特征，删除对应的字段与特征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7D7418-2375-4382-EB06-BF914D6542FE}"/>
              </a:ext>
            </a:extLst>
          </p:cNvPr>
          <p:cNvSpPr txBox="1"/>
          <p:nvPr/>
        </p:nvSpPr>
        <p:spPr>
          <a:xfrm>
            <a:off x="118542" y="2277666"/>
            <a:ext cx="123041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print('原来数据维度是:{}'.format(rawdf.shape))</a:t>
            </a:r>
          </a:p>
          <a:p>
            <a:endParaRPr lang="zh-CN" altLang="en-US" dirty="0"/>
          </a:p>
          <a:p>
            <a:r>
              <a:rPr lang="zh-CN" altLang="en-US" dirty="0"/>
              <a:t># 定义删除空值行列的函数</a:t>
            </a:r>
          </a:p>
          <a:p>
            <a:r>
              <a:rPr lang="zh-CN" altLang="en-US" dirty="0"/>
              <a:t>def nan_drop(df,axi, rate=0.5):</a:t>
            </a:r>
          </a:p>
          <a:p>
            <a:r>
              <a:rPr lang="zh-CN" altLang="en-US" dirty="0"/>
              <a:t>    # rawdf.shape[1-0]是比如，如果要删除的是行，则看列的数量，然后*比率，即改行有多少列是缺失的</a:t>
            </a:r>
          </a:p>
          <a:p>
            <a:r>
              <a:rPr lang="zh-CN" altLang="en-US" dirty="0"/>
              <a:t>    # 反过来，如果要删除的是列，则看行的数量*比率，即该列有多少行缺失，从而删除</a:t>
            </a:r>
          </a:p>
          <a:p>
            <a:r>
              <a:rPr lang="zh-CN" altLang="en-US" dirty="0"/>
              <a:t>    # thresh是至少有多少存在则保留，否则删除</a:t>
            </a:r>
          </a:p>
          <a:p>
            <a:r>
              <a:rPr lang="zh-CN" altLang="en-US" dirty="0"/>
              <a:t>    df.dropna(axis=axi, how='any', thresh=df.shape[1-axi]*rate, inplace=True)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FF30680-7485-30C0-7DD4-41D270990BCC}"/>
              </a:ext>
            </a:extLst>
          </p:cNvPr>
          <p:cNvSpPr txBox="1"/>
          <p:nvPr/>
        </p:nvSpPr>
        <p:spPr>
          <a:xfrm>
            <a:off x="1270670" y="693490"/>
            <a:ext cx="71532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# 删除缺失值比例大于80%的行和列</a:t>
            </a:r>
          </a:p>
          <a:p>
            <a:r>
              <a:rPr lang="zh-CN" altLang="en-US"/>
              <a:t>nan_drop(rawdf, axi=0, rate=0.2)</a:t>
            </a:r>
          </a:p>
          <a:p>
            <a:r>
              <a:rPr lang="zh-CN" altLang="en-US"/>
              <a:t>nan_drop(rawdf, axi=1, rate=0.2)</a:t>
            </a:r>
          </a:p>
          <a:p>
            <a:endParaRPr lang="zh-CN" altLang="en-US"/>
          </a:p>
          <a:p>
            <a:r>
              <a:rPr lang="zh-CN" altLang="en-US"/>
              <a:t>print('删除缺失率较多的字段后的维度是:{}'.format(rawdf.shape))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3FE08A-6BF6-C8DE-0CAF-E5EA4E2E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30" y="3573810"/>
            <a:ext cx="7911535" cy="16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F2B128-53F4-7015-05D6-F49A91C90960}"/>
              </a:ext>
            </a:extLst>
          </p:cNvPr>
          <p:cNvSpPr txBox="1"/>
          <p:nvPr/>
        </p:nvSpPr>
        <p:spPr>
          <a:xfrm>
            <a:off x="1342678" y="693490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填充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5426D8-B3A5-59D5-E01D-7ED9709B894E}"/>
              </a:ext>
            </a:extLst>
          </p:cNvPr>
          <p:cNvSpPr txBox="1"/>
          <p:nvPr/>
        </p:nvSpPr>
        <p:spPr>
          <a:xfrm>
            <a:off x="1340330" y="1181709"/>
            <a:ext cx="8665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对于缺失值小于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80%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的字段，结合数据分布形态填充。服从正态分布的使用均值填充，呈偏态分布的，使用中位数填充。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B49963-7729-589B-20E5-00C520281A05}"/>
              </a:ext>
            </a:extLst>
          </p:cNvPr>
          <p:cNvSpPr txBox="1"/>
          <p:nvPr/>
        </p:nvSpPr>
        <p:spPr>
          <a:xfrm>
            <a:off x="1198662" y="2853730"/>
            <a:ext cx="11281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查看含有缺数的数据的偏态</a:t>
            </a:r>
          </a:p>
          <a:p>
            <a:r>
              <a:rPr lang="zh-CN" altLang="en-US" dirty="0"/>
              <a:t>rawdf.skew()[rawdf.isnull().mean(0)&gt;0].sort_values()  # 查看含有缺数的数据的偏态</a:t>
            </a:r>
          </a:p>
        </p:txBody>
      </p:sp>
    </p:spTree>
    <p:extLst>
      <p:ext uri="{BB962C8B-B14F-4D97-AF65-F5344CB8AC3E}">
        <p14:creationId xmlns:p14="http://schemas.microsoft.com/office/powerpoint/2010/main" val="11967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1" cy="6858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734"/>
            <a:ext cx="355147" cy="673616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98" y="2091052"/>
            <a:ext cx="4297120" cy="27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C42398-357F-CDA6-4FB6-FD01D0CE5509}"/>
              </a:ext>
            </a:extLst>
          </p:cNvPr>
          <p:cNvSpPr txBox="1"/>
          <p:nvPr/>
        </p:nvSpPr>
        <p:spPr>
          <a:xfrm>
            <a:off x="590642" y="2331044"/>
            <a:ext cx="4558831" cy="3980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由数据偏态信息可知，对</a:t>
            </a:r>
            <a:r>
              <a:rPr lang="en-US" altLang="zh-CN" sz="2000" dirty="0" err="1"/>
              <a:t>starprefer</a:t>
            </a:r>
            <a:r>
              <a:rPr lang="zh-CN" altLang="en-US" sz="2000" dirty="0"/>
              <a:t>、</a:t>
            </a:r>
            <a:r>
              <a:rPr lang="en-US" altLang="zh-CN" sz="2000" dirty="0"/>
              <a:t>businessrate_pre2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businessrate_pre</a:t>
            </a:r>
            <a:r>
              <a:rPr lang="zh-CN" altLang="en-US" sz="2000" dirty="0"/>
              <a:t>、</a:t>
            </a:r>
            <a:r>
              <a:rPr lang="en-US" altLang="zh-CN" sz="2000" dirty="0"/>
              <a:t>customereval_pre2</a:t>
            </a:r>
            <a:r>
              <a:rPr lang="zh-CN" altLang="en-US" sz="2000" dirty="0"/>
              <a:t>、 </a:t>
            </a:r>
            <a:r>
              <a:rPr lang="en-US" altLang="zh-CN" sz="2000" dirty="0" err="1"/>
              <a:t>ordercanceledprecent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consuming_capacity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cancelrate_pre</a:t>
            </a:r>
            <a:r>
              <a:rPr lang="zh-CN" altLang="en-US" sz="2000" dirty="0"/>
              <a:t>进行均值填充。对其他缺失的列进行中位数填充。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6277" y="0"/>
            <a:ext cx="1494135" cy="6859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069" y="513971"/>
            <a:ext cx="6008584" cy="58359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158E5BA7-B680-F2B7-DB5D-9B570344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r="-1" b="-1"/>
          <a:stretch/>
        </p:blipFill>
        <p:spPr>
          <a:xfrm>
            <a:off x="5977009" y="799537"/>
            <a:ext cx="5424704" cy="52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1ABE0D-B9C4-5AC7-4CA2-3AAAE485BDB4}"/>
              </a:ext>
            </a:extLst>
          </p:cNvPr>
          <p:cNvSpPr txBox="1"/>
          <p:nvPr/>
        </p:nvSpPr>
        <p:spPr>
          <a:xfrm>
            <a:off x="2206774" y="798304"/>
            <a:ext cx="808932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正态分布字段用均值填充</a:t>
            </a:r>
          </a:p>
          <a:p>
            <a:r>
              <a:rPr lang="zh-CN" altLang="en-US" dirty="0"/>
              <a:t>def nan_fill(df):</a:t>
            </a:r>
          </a:p>
          <a:p>
            <a:r>
              <a:rPr lang="zh-CN" altLang="en-US" dirty="0"/>
              <a:t>    filter_mean = ["businessrate_pre2","cancelrate_pre",</a:t>
            </a:r>
          </a:p>
          <a:p>
            <a:r>
              <a:rPr lang="zh-CN" altLang="en-US" dirty="0"/>
              <a:t>      "businessrate_pre",'starprefer','cancelrate_pre',</a:t>
            </a:r>
          </a:p>
          <a:p>
            <a:r>
              <a:rPr lang="zh-CN" altLang="en-US" dirty="0"/>
              <a:t>      'customereval_pre2','ordercanceledprecent',</a:t>
            </a:r>
          </a:p>
          <a:p>
            <a:r>
              <a:rPr lang="zh-CN" altLang="en-US" dirty="0"/>
              <a:t>      'consuming_capacity']</a:t>
            </a:r>
          </a:p>
          <a:p>
            <a:r>
              <a:rPr lang="zh-CN" altLang="en-US" dirty="0"/>
              <a:t>    for col in df.columns:</a:t>
            </a:r>
          </a:p>
          <a:p>
            <a:r>
              <a:rPr lang="zh-CN" altLang="en-US" dirty="0"/>
              <a:t>        if col in filter_mean:</a:t>
            </a:r>
          </a:p>
          <a:p>
            <a:r>
              <a:rPr lang="zh-CN" altLang="en-US" dirty="0"/>
              <a:t>            df[col] = df[col].fillna(df[col].mean())</a:t>
            </a:r>
          </a:p>
          <a:p>
            <a:r>
              <a:rPr lang="zh-CN" altLang="en-US" dirty="0"/>
              <a:t>        else:</a:t>
            </a:r>
          </a:p>
          <a:p>
            <a:r>
              <a:rPr lang="zh-CN" altLang="en-US" dirty="0"/>
              <a:t>            df[col] = df[col].fillna(df[col].median())</a:t>
            </a:r>
          </a:p>
          <a:p>
            <a:r>
              <a:rPr lang="zh-CN" altLang="en-US" dirty="0"/>
              <a:t>    return df</a:t>
            </a:r>
          </a:p>
          <a:p>
            <a:endParaRPr lang="zh-CN" altLang="en-US" dirty="0"/>
          </a:p>
          <a:p>
            <a:r>
              <a:rPr lang="zh-CN" altLang="en-US" dirty="0"/>
              <a:t>rawdf = nan_fill(rawdf)</a:t>
            </a:r>
          </a:p>
        </p:txBody>
      </p:sp>
    </p:spTree>
    <p:extLst>
      <p:ext uri="{BB962C8B-B14F-4D97-AF65-F5344CB8AC3E}">
        <p14:creationId xmlns:p14="http://schemas.microsoft.com/office/powerpoint/2010/main" val="31111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A797B8E-F856-6CB2-8964-E0D268650E99}"/>
              </a:ext>
            </a:extLst>
          </p:cNvPr>
          <p:cNvSpPr txBox="1"/>
          <p:nvPr/>
        </p:nvSpPr>
        <p:spPr>
          <a:xfrm>
            <a:off x="910630" y="1485578"/>
            <a:ext cx="10369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官方共提供2个数据集，分别为训练集userlostprob_train.txt和测试集userlostprob_test.txt。训练集为2016.05.15-2016.05.21期间一周的访问数据，测试集为2016.05.22-2016.05.28期间一周的访问数据。本项目的评估标准官方用的是precision≥97%下，recall的最大值。我自己的话，选择准确度、AUC值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B5B868-F3ED-2D4D-130E-49702E38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22" y="3573810"/>
            <a:ext cx="8712968" cy="17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0990" y="2984102"/>
            <a:ext cx="280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i="0" dirty="0">
                <a:solidFill>
                  <a:srgbClr val="4F4F4F"/>
                </a:solidFill>
                <a:effectLst/>
                <a:latin typeface="PingFang SC"/>
              </a:rPr>
              <a:t>建模预测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02435" y="29559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1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14B7443-19C6-BA63-445D-A5ACBA1FBD39}"/>
              </a:ext>
            </a:extLst>
          </p:cNvPr>
          <p:cNvSpPr txBox="1"/>
          <p:nvPr/>
        </p:nvSpPr>
        <p:spPr>
          <a:xfrm>
            <a:off x="1270670" y="765498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逻辑回归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F5DCA8-9DB3-E7B0-AC83-CC04A6C8C80F}"/>
              </a:ext>
            </a:extLst>
          </p:cNvPr>
          <p:cNvSpPr txBox="1"/>
          <p:nvPr/>
        </p:nvSpPr>
        <p:spPr>
          <a:xfrm>
            <a:off x="1134869" y="1485578"/>
            <a:ext cx="89207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#逻辑回归</a:t>
            </a:r>
          </a:p>
          <a:p>
            <a:r>
              <a:rPr lang="zh-CN" altLang="en-US" dirty="0"/>
              <a:t>from sklearn.linear_model import LogisticRegression</a:t>
            </a:r>
          </a:p>
          <a:p>
            <a:r>
              <a:rPr lang="zh-CN" altLang="en-US" dirty="0"/>
              <a:t>from sklearn.metrics import classification_report</a:t>
            </a:r>
          </a:p>
          <a:p>
            <a:r>
              <a:rPr lang="zh-CN" altLang="en-US" dirty="0"/>
              <a:t>from sklearn import metrics</a:t>
            </a:r>
          </a:p>
          <a:p>
            <a:endParaRPr lang="zh-CN" altLang="en-US" dirty="0"/>
          </a:p>
          <a:p>
            <a:r>
              <a:rPr lang="zh-CN" altLang="en-US" dirty="0"/>
              <a:t>lr = LogisticRegression()</a:t>
            </a:r>
          </a:p>
          <a:p>
            <a:r>
              <a:rPr lang="zh-CN" altLang="en-US" dirty="0"/>
              <a:t>lr.fit(X_train, y_train)</a:t>
            </a:r>
          </a:p>
          <a:p>
            <a:r>
              <a:rPr lang="zh-CN" altLang="en-US" dirty="0"/>
              <a:t>y_prob = lr.predict_proba(X_test)[:, 1]  # 预测1类的概率</a:t>
            </a:r>
          </a:p>
          <a:p>
            <a:r>
              <a:rPr lang="zh-CN" altLang="en-US" dirty="0"/>
              <a:t>y_pred = lr.predict(X_test)  # 模型对测试集的预测结果</a:t>
            </a:r>
          </a:p>
          <a:p>
            <a:r>
              <a:rPr lang="zh-CN" altLang="en-US" dirty="0"/>
              <a:t>print(y_prob)</a:t>
            </a:r>
          </a:p>
          <a:p>
            <a:r>
              <a:rPr lang="zh-CN" altLang="en-US" dirty="0"/>
              <a:t>print(y_pred)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1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F1DCC3-8FEC-2C35-A371-819450247134}"/>
              </a:ext>
            </a:extLst>
          </p:cNvPr>
          <p:cNvSpPr txBox="1"/>
          <p:nvPr/>
        </p:nvSpPr>
        <p:spPr>
          <a:xfrm>
            <a:off x="0" y="477466"/>
            <a:ext cx="12169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fpr_lr, tpr_lr, threshold_lr = metrics.roc_curve(y_test, y_prob)  # # 获取真阳率、伪阳率、阈值</a:t>
            </a:r>
          </a:p>
          <a:p>
            <a:r>
              <a:rPr lang="zh-CN" altLang="en-US" dirty="0"/>
              <a:t>auc_lr = metrics.auc(fpr_lr, tpr_lr)</a:t>
            </a:r>
          </a:p>
          <a:p>
            <a:r>
              <a:rPr lang="zh-CN" altLang="en-US" dirty="0"/>
              <a:t>score_lr = metrics.accuracy_score(y_test, y_pred)</a:t>
            </a:r>
          </a:p>
          <a:p>
            <a:endParaRPr lang="zh-CN" altLang="en-US" dirty="0"/>
          </a:p>
          <a:p>
            <a:r>
              <a:rPr lang="zh-CN" altLang="en-US" dirty="0"/>
              <a:t>print('模型准确率为:{0}, AUC得分为:{1}'.format(score_lr, auc_lr)  )</a:t>
            </a:r>
          </a:p>
          <a:p>
            <a:r>
              <a:rPr lang="zh-CN" altLang="en-US" dirty="0"/>
              <a:t>print(classification_report(y_test, y_pred))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6F1931-17AC-74A3-F989-0D55F499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34" y="3285778"/>
            <a:ext cx="799288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972843A-421A-29BA-D999-7DDB6092B0E7}"/>
              </a:ext>
            </a:extLst>
          </p:cNvPr>
          <p:cNvSpPr txBox="1"/>
          <p:nvPr/>
        </p:nvSpPr>
        <p:spPr>
          <a:xfrm>
            <a:off x="2998862" y="1545343"/>
            <a:ext cx="6092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2"/>
              </a:rPr>
              <a:t>https://www.heywhale.com/home/competition/579ef89745fdbfad5b3cbc1e/content/0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5CBAC7-B72A-E719-8001-896F6793472C}"/>
              </a:ext>
            </a:extLst>
          </p:cNvPr>
          <p:cNvSpPr txBox="1"/>
          <p:nvPr/>
        </p:nvSpPr>
        <p:spPr>
          <a:xfrm>
            <a:off x="1426898" y="1573555"/>
            <a:ext cx="1872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数据集下载：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DF4CF2-18AF-90C9-4CBF-00BCDC27B529}"/>
              </a:ext>
            </a:extLst>
          </p:cNvPr>
          <p:cNvSpPr txBox="1"/>
          <p:nvPr/>
        </p:nvSpPr>
        <p:spPr>
          <a:xfrm>
            <a:off x="910630" y="909270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1</a:t>
            </a:r>
            <a:r>
              <a:rPr lang="zh-CN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数据准备</a:t>
            </a:r>
            <a:endParaRPr lang="zh-CN" altLang="zh-CN" sz="2800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75BF65-5BE9-A749-729F-554EB8F459DF}"/>
              </a:ext>
            </a:extLst>
          </p:cNvPr>
          <p:cNvSpPr txBox="1"/>
          <p:nvPr/>
        </p:nvSpPr>
        <p:spPr>
          <a:xfrm>
            <a:off x="910630" y="3059125"/>
            <a:ext cx="6298482" cy="5219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2</a:t>
            </a:r>
            <a:r>
              <a:rPr lang="zh-CN" altLang="zh-CN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创建预处理脚本并导包</a:t>
            </a:r>
            <a:endParaRPr lang="zh-CN" altLang="zh-CN" sz="2800" dirty="0">
              <a:solidFill>
                <a:srgbClr val="FF0000"/>
              </a:solidFill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78B712-E30F-1992-429F-7FF98298F4F2}"/>
              </a:ext>
            </a:extLst>
          </p:cNvPr>
          <p:cNvSpPr txBox="1"/>
          <p:nvPr/>
        </p:nvSpPr>
        <p:spPr>
          <a:xfrm>
            <a:off x="1426898" y="3600300"/>
            <a:ext cx="60928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%matplotlib inline</a:t>
            </a:r>
          </a:p>
          <a:p>
            <a:r>
              <a:rPr lang="zh-CN" altLang="en-US" dirty="0"/>
              <a:t>import pandas as pd</a:t>
            </a:r>
          </a:p>
          <a:p>
            <a:r>
              <a:rPr lang="zh-CN" altLang="en-US" dirty="0"/>
              <a:t>import numpy as np</a:t>
            </a:r>
          </a:p>
          <a:p>
            <a:r>
              <a:rPr lang="zh-CN" altLang="en-US" dirty="0"/>
              <a:t>import seaborn as sns</a:t>
            </a:r>
          </a:p>
          <a:p>
            <a:r>
              <a:rPr lang="zh-CN" altLang="en-US" dirty="0"/>
              <a:t>import matplotlib.pyplot as plt</a:t>
            </a:r>
          </a:p>
          <a:p>
            <a:endParaRPr lang="zh-CN" altLang="en-US" dirty="0"/>
          </a:p>
          <a:p>
            <a:r>
              <a:rPr lang="zh-CN" altLang="en-US" dirty="0"/>
              <a:t>import warnings</a:t>
            </a:r>
          </a:p>
          <a:p>
            <a:r>
              <a:rPr lang="zh-CN" altLang="en-US" dirty="0"/>
              <a:t>warnings.filterwarnings("ignore")</a:t>
            </a:r>
          </a:p>
        </p:txBody>
      </p:sp>
    </p:spTree>
    <p:extLst>
      <p:ext uri="{BB962C8B-B14F-4D97-AF65-F5344CB8AC3E}">
        <p14:creationId xmlns:p14="http://schemas.microsoft.com/office/powerpoint/2010/main" val="9109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1654119-E602-F66B-C518-AF41F70612D0}"/>
              </a:ext>
            </a:extLst>
          </p:cNvPr>
          <p:cNvSpPr txBox="1"/>
          <p:nvPr/>
        </p:nvSpPr>
        <p:spPr>
          <a:xfrm>
            <a:off x="1486694" y="735881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解决中文乱码问题</a:t>
            </a:r>
            <a:endParaRPr lang="zh-CN" altLang="zh-CN" sz="2400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656DC2-2B80-488B-DF06-09C01F2AD5FF}"/>
              </a:ext>
            </a:extLst>
          </p:cNvPr>
          <p:cNvSpPr txBox="1"/>
          <p:nvPr/>
        </p:nvSpPr>
        <p:spPr>
          <a:xfrm>
            <a:off x="1834521" y="1302653"/>
            <a:ext cx="8521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plt.rcParams['font.sans-serif']=['SimHei'] #用来正常显示中文标签</a:t>
            </a:r>
          </a:p>
          <a:p>
            <a:r>
              <a:rPr lang="zh-CN" altLang="en-US" dirty="0"/>
              <a:t>plt.rcParams['axes.unicode_minus']=False #用来正常显示负号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617B7D-9564-4A86-4583-4A9BBA813135}"/>
              </a:ext>
            </a:extLst>
          </p:cNvPr>
          <p:cNvSpPr txBox="1"/>
          <p:nvPr/>
        </p:nvSpPr>
        <p:spPr>
          <a:xfrm>
            <a:off x="1486694" y="2536081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显示全部特征</a:t>
            </a:r>
            <a:endParaRPr lang="zh-CN" altLang="zh-CN" sz="2400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F57409-13F7-90CE-570B-040EF46AFEEF}"/>
              </a:ext>
            </a:extLst>
          </p:cNvPr>
          <p:cNvSpPr txBox="1"/>
          <p:nvPr/>
        </p:nvSpPr>
        <p:spPr>
          <a:xfrm>
            <a:off x="1834521" y="3112145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pd.set_option('display.max_columns', None)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4F9C85-5178-3362-AFC1-731AA8DEBC82}"/>
              </a:ext>
            </a:extLst>
          </p:cNvPr>
          <p:cNvSpPr txBox="1"/>
          <p:nvPr/>
        </p:nvSpPr>
        <p:spPr>
          <a:xfrm>
            <a:off x="1486694" y="3976241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5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读取数据</a:t>
            </a:r>
            <a:endParaRPr lang="zh-CN" altLang="zh-CN" sz="2400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40388F-2FDB-6815-25EA-398A1D8E7C5F}"/>
              </a:ext>
            </a:extLst>
          </p:cNvPr>
          <p:cNvSpPr txBox="1"/>
          <p:nvPr/>
        </p:nvSpPr>
        <p:spPr>
          <a:xfrm>
            <a:off x="1834521" y="4471005"/>
            <a:ext cx="8881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df = pd.read_csv('E:/sjj/yhxwfx_data/userlostprob_train.txt',sep='\t')</a:t>
            </a:r>
          </a:p>
          <a:p>
            <a:r>
              <a:rPr lang="zh-CN" altLang="en-US" dirty="0"/>
              <a:t>df.head()</a:t>
            </a:r>
          </a:p>
        </p:txBody>
      </p:sp>
    </p:spTree>
    <p:extLst>
      <p:ext uri="{BB962C8B-B14F-4D97-AF65-F5344CB8AC3E}">
        <p14:creationId xmlns:p14="http://schemas.microsoft.com/office/powerpoint/2010/main" val="39277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0412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6170" y="3340588"/>
            <a:ext cx="2988591" cy="2987510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4" descr="图形用户界面&#10;&#10;描述已自动生成">
            <a:extLst>
              <a:ext uri="{FF2B5EF4-FFF2-40B4-BE49-F238E27FC236}">
                <a16:creationId xmlns:a16="http://schemas.microsoft.com/office/drawing/2014/main" id="{E2897FE1-3FCF-E6EB-8F8B-977D12DA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8" y="892842"/>
            <a:ext cx="10870756" cy="275297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C4C39F6-824A-5E59-507D-0A5E0E6DF2CC}"/>
              </a:ext>
            </a:extLst>
          </p:cNvPr>
          <p:cNvSpPr txBox="1"/>
          <p:nvPr/>
        </p:nvSpPr>
        <p:spPr>
          <a:xfrm>
            <a:off x="4655047" y="3998944"/>
            <a:ext cx="6697276" cy="221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CN" altLang="en-US" b="0" i="0" dirty="0">
                <a:effectLst/>
              </a:rPr>
              <a:t>查看数据情况，数据总体有一些特点：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</a:rPr>
              <a:t>除去标签</a:t>
            </a:r>
            <a:r>
              <a:rPr lang="en-US" altLang="zh-CN" b="0" i="0" dirty="0">
                <a:effectLst/>
              </a:rPr>
              <a:t>id</a:t>
            </a:r>
            <a:r>
              <a:rPr lang="zh-CN" altLang="en-US" b="0" i="0" dirty="0">
                <a:effectLst/>
              </a:rPr>
              <a:t>、</a:t>
            </a:r>
            <a:r>
              <a:rPr lang="en-US" altLang="zh-CN" b="0" i="0" dirty="0">
                <a:effectLst/>
              </a:rPr>
              <a:t>label</a:t>
            </a:r>
            <a:r>
              <a:rPr lang="zh-CN" altLang="en-US" b="0" i="0" dirty="0">
                <a:effectLst/>
              </a:rPr>
              <a:t>，一共有</a:t>
            </a:r>
            <a:r>
              <a:rPr lang="en-US" altLang="zh-CN" b="0" i="0" dirty="0">
                <a:effectLst/>
              </a:rPr>
              <a:t>49</a:t>
            </a:r>
            <a:r>
              <a:rPr lang="zh-CN" altLang="en-US" b="0" i="0" dirty="0">
                <a:effectLst/>
              </a:rPr>
              <a:t>个特征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</a:rPr>
              <a:t>数据形状</a:t>
            </a:r>
            <a:r>
              <a:rPr lang="en-US" altLang="zh-CN" b="0" i="0" dirty="0">
                <a:effectLst/>
              </a:rPr>
              <a:t>(689945, 51)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</a:rPr>
              <a:t>label</a:t>
            </a:r>
            <a:r>
              <a:rPr lang="zh-CN" altLang="en-US" b="0" i="0" dirty="0">
                <a:effectLst/>
              </a:rPr>
              <a:t>流失用户有</a:t>
            </a:r>
            <a:r>
              <a:rPr lang="en-US" altLang="zh-CN" b="0" i="0" dirty="0">
                <a:effectLst/>
              </a:rPr>
              <a:t>189357</a:t>
            </a:r>
            <a:r>
              <a:rPr lang="zh-CN" altLang="en-US" b="0" i="0" dirty="0">
                <a:effectLst/>
              </a:rPr>
              <a:t>个，非流失用户有</a:t>
            </a:r>
            <a:endParaRPr lang="en-US" altLang="zh-CN" b="0" i="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CN" altLang="en-US" b="0" i="0" dirty="0">
                <a:effectLst/>
              </a:rPr>
              <a:t>     </a:t>
            </a:r>
            <a:r>
              <a:rPr lang="en-US" altLang="zh-CN" b="0" i="0" dirty="0">
                <a:effectLst/>
              </a:rPr>
              <a:t>500588</a:t>
            </a:r>
            <a:r>
              <a:rPr lang="zh-CN" altLang="en-US" b="0" i="0" dirty="0">
                <a:effectLst/>
              </a:rPr>
              <a:t>个。总体来看，流失用户占了</a:t>
            </a:r>
            <a:r>
              <a:rPr lang="en-US" altLang="zh-CN" b="0" i="0" dirty="0">
                <a:effectLst/>
              </a:rPr>
              <a:t>27.4%</a:t>
            </a:r>
          </a:p>
        </p:txBody>
      </p:sp>
    </p:spTree>
    <p:extLst>
      <p:ext uri="{BB962C8B-B14F-4D97-AF65-F5344CB8AC3E}">
        <p14:creationId xmlns:p14="http://schemas.microsoft.com/office/powerpoint/2010/main" val="17925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00F9D32-1106-3CE0-1D7D-8874CBD73AF8}"/>
              </a:ext>
            </a:extLst>
          </p:cNvPr>
          <p:cNvSpPr txBox="1"/>
          <p:nvPr/>
        </p:nvSpPr>
        <p:spPr>
          <a:xfrm>
            <a:off x="1486694" y="1341562"/>
            <a:ext cx="33843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 查看每列数据</a:t>
            </a:r>
          </a:p>
          <a:p>
            <a:r>
              <a:rPr lang="zh-CN" altLang="en-US" dirty="0"/>
              <a:t>df.info()</a:t>
            </a:r>
          </a:p>
          <a:p>
            <a:endParaRPr lang="zh-CN" altLang="en-US" dirty="0"/>
          </a:p>
          <a:p>
            <a:r>
              <a:rPr lang="zh-CN" altLang="en-US" dirty="0"/>
              <a:t># 查看数据形状</a:t>
            </a:r>
          </a:p>
          <a:p>
            <a:r>
              <a:rPr lang="zh-CN" altLang="en-US" dirty="0"/>
              <a:t>df.shape  # (689945, 51)</a:t>
            </a:r>
          </a:p>
          <a:p>
            <a:endParaRPr lang="zh-CN" altLang="en-US" dirty="0"/>
          </a:p>
          <a:p>
            <a:r>
              <a:rPr lang="zh-CN" altLang="en-US" dirty="0"/>
              <a:t># label分布</a:t>
            </a:r>
          </a:p>
          <a:p>
            <a:r>
              <a:rPr lang="zh-CN" altLang="en-US" dirty="0"/>
              <a:t>df.label.value_counts()</a:t>
            </a:r>
          </a:p>
          <a:p>
            <a:r>
              <a:rPr lang="zh-CN" altLang="en-US" dirty="0"/>
              <a:t># 0    500588</a:t>
            </a:r>
          </a:p>
          <a:p>
            <a:r>
              <a:rPr lang="zh-CN" altLang="en-US" dirty="0"/>
              <a:t># 1    189357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C69590-D797-DA35-7C4D-DA90B29EB50C}"/>
              </a:ext>
            </a:extLst>
          </p:cNvPr>
          <p:cNvSpPr txBox="1"/>
          <p:nvPr/>
        </p:nvSpPr>
        <p:spPr>
          <a:xfrm>
            <a:off x="1270670" y="693490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6</a:t>
            </a:r>
            <a:r>
              <a:rPr lang="zh-CN" altLang="zh-CN" sz="2400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 Regular" panose="02020603050405020304" charset="0"/>
                <a:ea typeface="宋体" charset="0"/>
              </a:rPr>
              <a:t>继续查看数据信息</a:t>
            </a:r>
            <a:endParaRPr lang="zh-CN" altLang="zh-CN" dirty="0">
              <a:solidFill>
                <a:srgbClr val="FF0000"/>
              </a:solidFill>
              <a:latin typeface="Times New Roman Regular" panose="02020603050405020304" charset="0"/>
              <a:ea typeface="宋体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CFB535-F4DA-25AA-168A-4A3B0ECF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09" y="1097539"/>
            <a:ext cx="4392488" cy="207923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BA748A6-6198-CA22-2130-94CFF461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109" y="2961331"/>
            <a:ext cx="6048673" cy="3016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-apple-system"/>
              </a:rPr>
              <a:t>可以看出：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-apple-system"/>
              </a:rPr>
              <a:t>除了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604020202020204" pitchFamily="49" charset="0"/>
              </a:rPr>
              <a:t>d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-apple-system"/>
              </a:rPr>
              <a:t>和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604020202020204" pitchFamily="49" charset="0"/>
              </a:rPr>
              <a:t>arrival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-apple-system"/>
              </a:rPr>
              <a:t>列特征为离散型特征（字符），其余均为连续性的数值型特征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-apple-system"/>
              </a:rPr>
              <a:t>时间格式：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604020202020204" pitchFamily="49" charset="0"/>
              </a:rPr>
              <a:t>arrival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-apple-system"/>
              </a:rPr>
              <a:t>和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Arial Unicode MS"/>
                <a:ea typeface="Source Code Pro" panose="020B0604020202020204" pitchFamily="49" charset="0"/>
              </a:rPr>
              <a:t>d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-apple-system"/>
              </a:rPr>
              <a:t>的时间格式可以进行转换，并增加衍生字段来获取间隔天数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-apple-system"/>
              </a:rPr>
              <a:t>正负样本比例是：1: 2.7。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-apple-system"/>
              </a:rPr>
              <a:t>有一点样本不平衡（因此评估指标加入AUC）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1b64b2a566c564f539850f67da2374fbc3d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4318</Words>
  <Application>Microsoft Office PowerPoint</Application>
  <PresentationFormat>自定义</PresentationFormat>
  <Paragraphs>324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-apple-system</vt:lpstr>
      <vt:lpstr>Arial Unicode MS</vt:lpstr>
      <vt:lpstr>PingFang SC</vt:lpstr>
      <vt:lpstr>Times New Roman Regular</vt:lpstr>
      <vt:lpstr>得意黑</vt:lpstr>
      <vt:lpstr>仿宋</vt:lpstr>
      <vt:lpstr>思源黑体 CN Bold</vt:lpstr>
      <vt:lpstr>微软雅黑</vt:lpstr>
      <vt:lpstr>字魂105号-简雅黑</vt:lpstr>
      <vt:lpstr>Arial</vt:lpstr>
      <vt:lpstr>Calibri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吴 晨宇</cp:lastModifiedBy>
  <cp:revision>4212</cp:revision>
  <dcterms:created xsi:type="dcterms:W3CDTF">2023-03-20T05:43:04Z</dcterms:created>
  <dcterms:modified xsi:type="dcterms:W3CDTF">2023-04-16T07:39:40Z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45D9BDE2A31CD8D67AED1764C46C38BE_42</vt:lpwstr>
  </property>
</Properties>
</file>